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81" r:id="rId6"/>
    <p:sldId id="282" r:id="rId7"/>
    <p:sldId id="284" r:id="rId8"/>
    <p:sldId id="285" r:id="rId9"/>
    <p:sldId id="286" r:id="rId10"/>
    <p:sldId id="273" r:id="rId11"/>
    <p:sldId id="287" r:id="rId12"/>
    <p:sldId id="288" r:id="rId13"/>
    <p:sldId id="289" r:id="rId14"/>
    <p:sldId id="290" r:id="rId15"/>
    <p:sldId id="291" r:id="rId16"/>
    <p:sldId id="274" r:id="rId17"/>
    <p:sldId id="297" r:id="rId18"/>
    <p:sldId id="292" r:id="rId19"/>
    <p:sldId id="293" r:id="rId20"/>
    <p:sldId id="294" r:id="rId21"/>
    <p:sldId id="295" r:id="rId22"/>
    <p:sldId id="296" r:id="rId23"/>
    <p:sldId id="298" r:id="rId24"/>
    <p:sldId id="299" r:id="rId25"/>
    <p:sldId id="300" r:id="rId26"/>
    <p:sldId id="272" r:id="rId27"/>
    <p:sldId id="301" r:id="rId28"/>
    <p:sldId id="302" r:id="rId29"/>
    <p:sldId id="303" r:id="rId30"/>
    <p:sldId id="261" r:id="rId31"/>
  </p:sldIdLst>
  <p:sldSz cx="12192000" cy="6858000"/>
  <p:notesSz cx="6858000" cy="9144000"/>
  <p:embeddedFontLst>
    <p:embeddedFont>
      <p:font typeface="Cambria Math" panose="02040503050406030204" pitchFamily="18" charset="0"/>
      <p:regular r:id="rId32"/>
    </p:embeddedFont>
    <p:embeddedFont>
      <p:font typeface="KoPub돋움체 Bold" panose="02020603020101020101" pitchFamily="18" charset="-127"/>
      <p:regular r:id="rId33"/>
    </p:embeddedFont>
    <p:embeddedFont>
      <p:font typeface="KoPub돋움체 Medium" panose="02020603020101020101" pitchFamily="18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F7355193-33F0-4646-ACDD-F0F973A1D673}">
          <p14:sldIdLst>
            <p14:sldId id="256"/>
            <p14:sldId id="257"/>
          </p14:sldIdLst>
        </p14:section>
        <p14:section name="배경" id="{28A76AF9-F7B8-47F4-9B91-C88151318B04}">
          <p14:sldIdLst>
            <p14:sldId id="258"/>
            <p14:sldId id="280"/>
            <p14:sldId id="281"/>
            <p14:sldId id="282"/>
            <p14:sldId id="284"/>
            <p14:sldId id="285"/>
            <p14:sldId id="286"/>
            <p14:sldId id="273"/>
            <p14:sldId id="287"/>
            <p14:sldId id="288"/>
            <p14:sldId id="289"/>
            <p14:sldId id="290"/>
            <p14:sldId id="291"/>
            <p14:sldId id="274"/>
            <p14:sldId id="297"/>
            <p14:sldId id="292"/>
            <p14:sldId id="293"/>
            <p14:sldId id="294"/>
            <p14:sldId id="295"/>
            <p14:sldId id="296"/>
            <p14:sldId id="298"/>
            <p14:sldId id="299"/>
            <p14:sldId id="300"/>
            <p14:sldId id="272"/>
            <p14:sldId id="301"/>
            <p14:sldId id="302"/>
            <p14:sldId id="303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6D6F"/>
    <a:srgbClr val="62CACB"/>
    <a:srgbClr val="3B9395"/>
    <a:srgbClr val="007673"/>
    <a:srgbClr val="00B09B"/>
    <a:srgbClr val="007AB0"/>
    <a:srgbClr val="0047B0"/>
    <a:srgbClr val="282828"/>
    <a:srgbClr val="D9D9D9"/>
    <a:srgbClr val="002F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55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표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6642D-893D-4D82-AAE2-9A2B3A6F4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8396"/>
            <a:ext cx="9144000" cy="749757"/>
          </a:xfrm>
        </p:spPr>
        <p:txBody>
          <a:bodyPr lIns="0" tIns="0" rIns="0" bIns="0" anchor="ctr" anchorCtr="0">
            <a:spAutoFit/>
          </a:bodyPr>
          <a:lstStyle>
            <a:lvl1pPr algn="ctr">
              <a:defRPr sz="5400" b="1" spc="-100" baseline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9F8436-D574-4293-960C-BF1A1F0B56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774" y="2986713"/>
            <a:ext cx="4494454" cy="442287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lIns="180000" tIns="72000" rIns="180000" bIns="36000" anchor="ctr" anchorCtr="0">
            <a:spAutoFit/>
          </a:bodyPr>
          <a:lstStyle>
            <a:lvl1pPr marL="0" indent="0" algn="ctr">
              <a:buNone/>
              <a:defRPr sz="2400" spc="-100" baseline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06269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249F0A-AE1F-4052-AC50-896B60D6E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88" y="1052513"/>
            <a:ext cx="6516688" cy="53577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263525" indent="-263525">
              <a:lnSpc>
                <a:spcPct val="120000"/>
              </a:lnSpc>
              <a:spcBef>
                <a:spcPts val="400"/>
              </a:spcBef>
              <a:buClr>
                <a:srgbClr val="002F71"/>
              </a:buClr>
              <a:buFont typeface="Wingdings" panose="05000000000000000000" pitchFamily="2" charset="2"/>
              <a:buChar char="§"/>
              <a:defRPr sz="2400" b="1" spc="-100" baseline="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442913" indent="-179388">
              <a:lnSpc>
                <a:spcPct val="120000"/>
              </a:lnSpc>
              <a:spcBef>
                <a:spcPts val="400"/>
              </a:spcBef>
              <a:buClr>
                <a:srgbClr val="002F71"/>
              </a:buClr>
              <a:buFont typeface="Arial" panose="020B0604020202020204" pitchFamily="34" charset="0"/>
              <a:buChar char="•"/>
              <a:defRPr sz="2000" spc="-100" baseline="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2pPr>
            <a:lvl3pPr marL="631825" indent="-188913">
              <a:lnSpc>
                <a:spcPct val="120000"/>
              </a:lnSpc>
              <a:spcBef>
                <a:spcPts val="400"/>
              </a:spcBef>
              <a:buClr>
                <a:srgbClr val="282828"/>
              </a:buClr>
              <a:buFont typeface="KoPub돋움체 Medium" panose="02020603020101020101" pitchFamily="18" charset="-127"/>
              <a:buChar char="-"/>
              <a:defRPr sz="1800" spc="-100" baseline="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3pPr>
            <a:lvl4pPr>
              <a:lnSpc>
                <a:spcPct val="120000"/>
              </a:lnSpc>
              <a:spcBef>
                <a:spcPts val="400"/>
              </a:spcBef>
              <a:buClr>
                <a:srgbClr val="002F71"/>
              </a:buClr>
              <a:buFont typeface="Wingdings" panose="05000000000000000000" pitchFamily="2" charset="2"/>
              <a:buChar char="§"/>
              <a:defRPr sz="1600"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>
              <a:lnSpc>
                <a:spcPct val="120000"/>
              </a:lnSpc>
              <a:spcBef>
                <a:spcPts val="400"/>
              </a:spcBef>
              <a:buClr>
                <a:srgbClr val="002F71"/>
              </a:buClr>
              <a:buFont typeface="Wingdings" panose="05000000000000000000" pitchFamily="2" charset="2"/>
              <a:buChar char="§"/>
              <a:defRPr sz="1600"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3494A7E-3EDB-4FC2-B3D9-2893D76C75A5}"/>
              </a:ext>
            </a:extLst>
          </p:cNvPr>
          <p:cNvSpPr/>
          <p:nvPr userDrawn="1"/>
        </p:nvSpPr>
        <p:spPr>
          <a:xfrm>
            <a:off x="515938" y="935592"/>
            <a:ext cx="3082565" cy="738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4800" b="1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INDEX</a:t>
            </a:r>
            <a:endParaRPr lang="ko-KR" altLang="en-US" sz="4800" b="1" dirty="0"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8CF9220B-DE46-45E8-9E7D-E50727DFCB47}"/>
              </a:ext>
            </a:extLst>
          </p:cNvPr>
          <p:cNvSpPr/>
          <p:nvPr userDrawn="1"/>
        </p:nvSpPr>
        <p:spPr>
          <a:xfrm>
            <a:off x="2438400" y="1533525"/>
            <a:ext cx="2243138" cy="0"/>
          </a:xfrm>
          <a:custGeom>
            <a:avLst/>
            <a:gdLst>
              <a:gd name="connsiteX0" fmla="*/ 0 w 2228850"/>
              <a:gd name="connsiteY0" fmla="*/ 0 h 0"/>
              <a:gd name="connsiteX1" fmla="*/ 2228850 w 2228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28850">
                <a:moveTo>
                  <a:pt x="0" y="0"/>
                </a:moveTo>
                <a:lnTo>
                  <a:pt x="2228850" y="0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280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242" userDrawn="1">
          <p15:clr>
            <a:srgbClr val="FBAE40"/>
          </p15:clr>
        </p15:guide>
        <p15:guide id="2" pos="31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간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81E1D-48BB-42D1-BD66-845C6B499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200" y="2545013"/>
            <a:ext cx="10261600" cy="610936"/>
          </a:xfrm>
        </p:spPr>
        <p:txBody>
          <a:bodyPr wrap="square" lIns="0" tIns="0" rIns="0" bIns="0" anchor="b">
            <a:spAutoFit/>
          </a:bodyPr>
          <a:lstStyle>
            <a:lvl1pPr>
              <a:defRPr sz="4400" b="1" spc="-100" baseline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675C3E-94FF-4513-AD3C-9CD2B155A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200" y="3429000"/>
            <a:ext cx="10261600" cy="442287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square" lIns="180000" tIns="72000" rIns="180000" bIns="36000">
            <a:spAutoFit/>
          </a:bodyPr>
          <a:lstStyle>
            <a:lvl1pPr marL="0" indent="0">
              <a:buNone/>
              <a:defRPr sz="2400" spc="-100" baseline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F72E832C-9A5A-4810-B125-C60932ABDD34}"/>
              </a:ext>
            </a:extLst>
          </p:cNvPr>
          <p:cNvSpPr/>
          <p:nvPr userDrawn="1"/>
        </p:nvSpPr>
        <p:spPr>
          <a:xfrm>
            <a:off x="1093509" y="-9427"/>
            <a:ext cx="0" cy="2290714"/>
          </a:xfrm>
          <a:custGeom>
            <a:avLst/>
            <a:gdLst>
              <a:gd name="connsiteX0" fmla="*/ 0 w 0"/>
              <a:gd name="connsiteY0" fmla="*/ 2290714 h 2290714"/>
              <a:gd name="connsiteX1" fmla="*/ 0 w 0"/>
              <a:gd name="connsiteY1" fmla="*/ 0 h 2290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290714">
                <a:moveTo>
                  <a:pt x="0" y="2290714"/>
                </a:moveTo>
                <a:lnTo>
                  <a:pt x="0" y="0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382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68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241A0-6CED-4B19-B737-CB689E6F4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544790BB-1394-44BE-85D5-2398FE0263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385888"/>
            <a:ext cx="2570162" cy="16113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ko-KR" altLang="en-US"/>
          </a:p>
        </p:txBody>
      </p:sp>
      <p:sp>
        <p:nvSpPr>
          <p:cNvPr id="5" name="그림 개체 틀 3">
            <a:extLst>
              <a:ext uri="{FF2B5EF4-FFF2-40B4-BE49-F238E27FC236}">
                <a16:creationId xmlns:a16="http://schemas.microsoft.com/office/drawing/2014/main" id="{02D65407-541B-4369-913C-55E6D2AE27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0313" y="1538288"/>
            <a:ext cx="2570162" cy="16113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ko-KR" altLang="en-US"/>
          </a:p>
        </p:txBody>
      </p:sp>
      <p:sp>
        <p:nvSpPr>
          <p:cNvPr id="6" name="그림 개체 틀 3">
            <a:extLst>
              <a:ext uri="{FF2B5EF4-FFF2-40B4-BE49-F238E27FC236}">
                <a16:creationId xmlns:a16="http://schemas.microsoft.com/office/drawing/2014/main" id="{9FEB4D5A-A2BF-4DA0-AE1D-1927DD0F60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82713" y="1690688"/>
            <a:ext cx="2570162" cy="16113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ko-KR" altLang="en-US"/>
          </a:p>
        </p:txBody>
      </p:sp>
      <p:sp>
        <p:nvSpPr>
          <p:cNvPr id="7" name="그림 개체 틀 3">
            <a:extLst>
              <a:ext uri="{FF2B5EF4-FFF2-40B4-BE49-F238E27FC236}">
                <a16:creationId xmlns:a16="http://schemas.microsoft.com/office/drawing/2014/main" id="{544ED4AE-93F3-4C34-815E-3D5E7CD54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5113" y="1843088"/>
            <a:ext cx="2570162" cy="16113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96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마스터-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24DA5A-DE09-4C44-8527-05A10E64A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FBA7E-40EF-44D1-ADBA-BE183DACA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035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1BE0FC-409D-4379-A4C6-1ADBFB6B7E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FBA7E-40EF-44D1-ADBA-BE183DACABD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0464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43B269-2B1C-4B48-AB5C-828E6942A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12308"/>
            <a:ext cx="10515600" cy="44428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781610-D729-4A3B-A953-459E785E42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5938" y="6453188"/>
            <a:ext cx="193964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fld id="{D03FBA7E-40EF-44D1-ADBA-BE183DACABD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8387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54" r:id="rId4"/>
    <p:sldLayoutId id="2147483655" r:id="rId5"/>
    <p:sldLayoutId id="2147483657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KoPub돋움체 Bold" panose="02020603020101020101" pitchFamily="18" charset="-127"/>
          <a:ea typeface="KoPub돋움체 Bold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orient="horz" pos="187" userDrawn="1">
          <p15:clr>
            <a:srgbClr val="F26B43"/>
          </p15:clr>
        </p15:guide>
        <p15:guide id="6" orient="horz" pos="663" userDrawn="1">
          <p15:clr>
            <a:srgbClr val="F26B43"/>
          </p15:clr>
        </p15:guide>
        <p15:guide id="7" orient="horz" pos="822" userDrawn="1">
          <p15:clr>
            <a:srgbClr val="F26B43"/>
          </p15:clr>
        </p15:guide>
        <p15:guide id="8" orient="horz" pos="4178" userDrawn="1">
          <p15:clr>
            <a:srgbClr val="F26B43"/>
          </p15:clr>
        </p15:guide>
        <p15:guide id="9" orient="horz" pos="4065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8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D65E3-A2EE-4B5C-83D8-DA4BA976CC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FBC(Friend Based Clustering)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43780C-7583-4ADC-A8FF-D49DBEEC9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3566" y="2987547"/>
            <a:ext cx="3224875" cy="441453"/>
          </a:xfrm>
        </p:spPr>
        <p:txBody>
          <a:bodyPr/>
          <a:lstStyle/>
          <a:p>
            <a:r>
              <a:rPr lang="en-US" altLang="ko-KR" dirty="0"/>
              <a:t>2022-2 </a:t>
            </a:r>
            <a:r>
              <a:rPr lang="ko-KR" altLang="en-US" dirty="0"/>
              <a:t>데이터 마이닝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5B80E18-6C91-41D8-9255-233E6252ABE9}"/>
              </a:ext>
            </a:extLst>
          </p:cNvPr>
          <p:cNvSpPr/>
          <p:nvPr/>
        </p:nvSpPr>
        <p:spPr>
          <a:xfrm>
            <a:off x="5075692" y="3842975"/>
            <a:ext cx="2040623" cy="12193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>
            <a:spAutoFit/>
          </a:bodyPr>
          <a:lstStyle/>
          <a:p>
            <a:pPr algn="ctr">
              <a:lnSpc>
                <a:spcPct val="140000"/>
              </a:lnSpc>
              <a:spcBef>
                <a:spcPts val="400"/>
              </a:spcBef>
            </a:pPr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2018251039 </a:t>
            </a:r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고명석</a:t>
            </a:r>
            <a:endParaRPr lang="en-US" altLang="ko-KR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algn="ctr">
              <a:lnSpc>
                <a:spcPct val="140000"/>
              </a:lnSpc>
              <a:spcBef>
                <a:spcPts val="400"/>
              </a:spcBef>
            </a:pPr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2018253070 </a:t>
            </a:r>
            <a:r>
              <a:rPr lang="ko-KR" altLang="en-US" dirty="0" err="1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배재익</a:t>
            </a:r>
            <a:endParaRPr lang="en-US" altLang="ko-KR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algn="ctr">
              <a:lnSpc>
                <a:spcPct val="140000"/>
              </a:lnSpc>
              <a:spcBef>
                <a:spcPts val="400"/>
              </a:spcBef>
            </a:pPr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2018253034 </a:t>
            </a:r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이정연</a:t>
            </a:r>
            <a:endParaRPr lang="en-US" altLang="ko-KR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1756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B189878E-DD65-4783-88CE-FF91DA15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Approach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4569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영향력 계산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06585"/>
            <a:ext cx="2702077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Centrality Measure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7190458" cy="1793627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Naïve Degree Connectivity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문제점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이웃한 정점의 영향력이 고려되지 않음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Degree Connectivity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개선된 방법은 이웃 정점의 영향력을 고려해야함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blipFill>
                <a:blip r:embed="rId3"/>
                <a:stretch>
                  <a:fillRect b="-3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7568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돈과 권력의 중력장 탈출하기">
            <a:extLst>
              <a:ext uri="{FF2B5EF4-FFF2-40B4-BE49-F238E27FC236}">
                <a16:creationId xmlns:a16="http://schemas.microsoft.com/office/drawing/2014/main" id="{B2F5FD41-5756-F8EF-B23F-727D9539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036" y="3697134"/>
            <a:ext cx="2329801" cy="252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영향력 계산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06585"/>
            <a:ext cx="2702077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Centrality Measure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7190458" cy="1793627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Naïve Degree Connectivity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문제점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이웃한 정점의 영향력이 고려되지 않음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Degree Connectivity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개선된 방법은 이웃 정점의 영향력을 고려해야함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blipFill>
                <a:blip r:embed="rId4"/>
                <a:stretch>
                  <a:fillRect b="-3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18FBBAB9-F234-C112-0589-D200B4D5279F}"/>
              </a:ext>
            </a:extLst>
          </p:cNvPr>
          <p:cNvSpPr txBox="1"/>
          <p:nvPr/>
        </p:nvSpPr>
        <p:spPr>
          <a:xfrm>
            <a:off x="4419379" y="3350366"/>
            <a:ext cx="2401418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‘Depth’ Concept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B5CA2-3280-24F2-E85B-3F6557498DD5}"/>
              </a:ext>
            </a:extLst>
          </p:cNvPr>
          <p:cNvSpPr txBox="1"/>
          <p:nvPr/>
        </p:nvSpPr>
        <p:spPr>
          <a:xfrm>
            <a:off x="4419379" y="3826862"/>
            <a:ext cx="5385156" cy="1384285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질량을 가진 모든 물체에 적용되는 만유인력에서 착안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무거운 천체는 중력장에 큰 골짜기를 만들어 다른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천체를 유도한다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깊은 중력장을 만드는 천체 주변에 있으면 함께 깊어짐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7761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돈과 권력의 중력장 탈출하기">
            <a:extLst>
              <a:ext uri="{FF2B5EF4-FFF2-40B4-BE49-F238E27FC236}">
                <a16:creationId xmlns:a16="http://schemas.microsoft.com/office/drawing/2014/main" id="{B2F5FD41-5756-F8EF-B23F-727D9539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036" y="3697134"/>
            <a:ext cx="2329801" cy="252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영향력 계산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06585"/>
            <a:ext cx="2702077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Centrality Measure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7190458" cy="1793627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Naïve Degree Connectivity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문제점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이웃한 정점의 영향력이 고려되지 않음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Degree Connectivity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개선된 방법은 이웃 정점의 영향력을 고려해야함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blipFill>
                <a:blip r:embed="rId4"/>
                <a:stretch>
                  <a:fillRect b="-3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18FBBAB9-F234-C112-0589-D200B4D5279F}"/>
              </a:ext>
            </a:extLst>
          </p:cNvPr>
          <p:cNvSpPr txBox="1"/>
          <p:nvPr/>
        </p:nvSpPr>
        <p:spPr>
          <a:xfrm>
            <a:off x="4419379" y="3350366"/>
            <a:ext cx="2401418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‘Depth’ Concept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B5CA2-3280-24F2-E85B-3F6557498DD5}"/>
              </a:ext>
            </a:extLst>
          </p:cNvPr>
          <p:cNvSpPr txBox="1"/>
          <p:nvPr/>
        </p:nvSpPr>
        <p:spPr>
          <a:xfrm>
            <a:off x="4419379" y="3826862"/>
            <a:ext cx="5385156" cy="2087554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질량을 가진 모든 물체에 적용되는 만유인력에서 착안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무거운 천체는 중력장에 큰 골짜기를 만들어 다른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천체를 유도한다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깊은 중력장을 만드는 천체 주변에 있으면 함께 깊어짐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그래프 정점의 관계에 적용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영향력이 큰 정점은 이웃한 정점의 영향력에도 관여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1383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돈과 권력의 중력장 탈출하기">
            <a:extLst>
              <a:ext uri="{FF2B5EF4-FFF2-40B4-BE49-F238E27FC236}">
                <a16:creationId xmlns:a16="http://schemas.microsoft.com/office/drawing/2014/main" id="{B2F5FD41-5756-F8EF-B23F-727D9539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036" y="3697134"/>
            <a:ext cx="2329801" cy="252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영향력 계산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06585"/>
            <a:ext cx="2702077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Centrality Measure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7190458" cy="1793627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Naïve Degree Connectivity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문제점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이웃한 정점의 영향력이 고려되지 않음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Degree Connectivity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개선된 방법은 이웃 정점의 영향력을 고려해야함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8882" y="2503017"/>
                <a:ext cx="1989590" cy="369332"/>
              </a:xfrm>
              <a:prstGeom prst="rect">
                <a:avLst/>
              </a:prstGeom>
              <a:blipFill>
                <a:blip r:embed="rId4"/>
                <a:stretch>
                  <a:fillRect b="-3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18FBBAB9-F234-C112-0589-D200B4D5279F}"/>
              </a:ext>
            </a:extLst>
          </p:cNvPr>
          <p:cNvSpPr txBox="1"/>
          <p:nvPr/>
        </p:nvSpPr>
        <p:spPr>
          <a:xfrm>
            <a:off x="4419379" y="3350366"/>
            <a:ext cx="2973497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‘Depth’ Computation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B5CA2-3280-24F2-E85B-3F6557498DD5}"/>
              </a:ext>
            </a:extLst>
          </p:cNvPr>
          <p:cNvSpPr txBox="1"/>
          <p:nvPr/>
        </p:nvSpPr>
        <p:spPr>
          <a:xfrm>
            <a:off x="4419379" y="3826862"/>
            <a:ext cx="4844944" cy="2944712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모든 정점이 각각의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를 가짐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알고리즘의 매 반복 회차마다 정점의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를 갱신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증분은 다음과 같이 계산된다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 때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N(x): x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이웃 정점 집합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678B58-EDDA-54EF-ED0D-4426E1034655}"/>
                  </a:ext>
                </a:extLst>
              </p:cNvPr>
              <p:cNvSpPr txBox="1"/>
              <p:nvPr/>
            </p:nvSpPr>
            <p:spPr>
              <a:xfrm>
                <a:off x="5406714" y="5143993"/>
                <a:ext cx="2870273" cy="6313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i="1" smtClean="0">
                          <a:latin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𝐷𝑒𝑝𝑡h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𝐷𝑒𝑝𝑡h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sSubSup>
                            <m:sSub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𝑖𝑡𝑒𝑟𝑎𝑡𝑖𝑜𝑛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678B58-EDDA-54EF-ED0D-4426E1034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6714" y="5143993"/>
                <a:ext cx="2870273" cy="63139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9948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영향력 </a:t>
            </a:r>
            <a:r>
              <a:rPr lang="ko-KR" altLang="en-US" dirty="0" err="1"/>
              <a:t>지표로서의</a:t>
            </a:r>
            <a:r>
              <a:rPr lang="ko-KR" altLang="en-US" dirty="0"/>
              <a:t> </a:t>
            </a:r>
            <a:r>
              <a:rPr lang="en-US" altLang="ko-KR" dirty="0"/>
              <a:t>Depth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FBBAB9-F234-C112-0589-D200B4D5279F}"/>
              </a:ext>
            </a:extLst>
          </p:cNvPr>
          <p:cNvSpPr txBox="1"/>
          <p:nvPr/>
        </p:nvSpPr>
        <p:spPr>
          <a:xfrm>
            <a:off x="867600" y="1306585"/>
            <a:ext cx="2819609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 Computation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B5CA2-3280-24F2-E85B-3F6557498DD5}"/>
              </a:ext>
            </a:extLst>
          </p:cNvPr>
          <p:cNvSpPr txBox="1"/>
          <p:nvPr/>
        </p:nvSpPr>
        <p:spPr>
          <a:xfrm>
            <a:off x="867600" y="1783081"/>
            <a:ext cx="3881539" cy="1461229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증분은 다음과 같이 계산된다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678B58-EDDA-54EF-ED0D-4426E1034655}"/>
                  </a:ext>
                </a:extLst>
              </p:cNvPr>
              <p:cNvSpPr txBox="1"/>
              <p:nvPr/>
            </p:nvSpPr>
            <p:spPr>
              <a:xfrm>
                <a:off x="2076968" y="2267728"/>
                <a:ext cx="2870273" cy="6313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i="1" smtClean="0">
                          <a:latin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𝐷𝑒𝑝𝑡h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𝐷𝑒𝑝𝑡h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sSubSup>
                            <m:sSub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𝑖𝑡𝑒𝑟𝑎𝑡𝑖𝑜𝑛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A678B58-EDDA-54EF-ED0D-4426E1034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6968" y="2267728"/>
                <a:ext cx="2870273" cy="6313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C19C7C1-1C57-4797-7298-715E4ECF880F}"/>
              </a:ext>
            </a:extLst>
          </p:cNvPr>
          <p:cNvSpPr txBox="1"/>
          <p:nvPr/>
        </p:nvSpPr>
        <p:spPr>
          <a:xfrm>
            <a:off x="867600" y="3287959"/>
            <a:ext cx="3313975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영향력 </a:t>
            </a:r>
            <a:r>
              <a:rPr lang="ko-KR" altLang="en-US" sz="2400" b="1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지표로서의</a:t>
            </a: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CA5E0-A526-B4A8-7530-3BD1790664F7}"/>
              </a:ext>
            </a:extLst>
          </p:cNvPr>
          <p:cNvSpPr txBox="1"/>
          <p:nvPr/>
        </p:nvSpPr>
        <p:spPr>
          <a:xfrm>
            <a:off x="867600" y="3764455"/>
            <a:ext cx="9188313" cy="1793627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는 매 반복 회차마다 주변의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일정 부분을 자신에게 더함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가 가장 큰 정점은 가장 빠르게 자신의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를 증가시킨다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두 정점의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degree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가 같더라도 주위의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에 영향을 받아 최종적으로는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에 차이가 만들어진다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영향력 있는 이웃 정점이 있다면 함께 영향력이 높아져야 한다는 목표에 부합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매 반복 프로세스당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계산량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O(d|V|</a:t>
            </a:r>
            <a:r>
              <a:rPr lang="en-US" altLang="ko-KR" spc="-100" baseline="30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 where d = density of graph (</a:t>
            </a: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d|V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| =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정점당 평균 연결 수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18117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B189878E-DD65-4783-88CE-FF91DA15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Methodology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6286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중괄호 3">
            <a:extLst>
              <a:ext uri="{FF2B5EF4-FFF2-40B4-BE49-F238E27FC236}">
                <a16:creationId xmlns:a16="http://schemas.microsoft.com/office/drawing/2014/main" id="{13ADF19C-1683-AE96-DB96-C6219281A199}"/>
              </a:ext>
            </a:extLst>
          </p:cNvPr>
          <p:cNvSpPr/>
          <p:nvPr/>
        </p:nvSpPr>
        <p:spPr>
          <a:xfrm>
            <a:off x="3125755" y="4821517"/>
            <a:ext cx="1772815" cy="1831210"/>
          </a:xfrm>
          <a:prstGeom prst="brace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양쪽 중괄호 1">
            <a:extLst>
              <a:ext uri="{FF2B5EF4-FFF2-40B4-BE49-F238E27FC236}">
                <a16:creationId xmlns:a16="http://schemas.microsoft.com/office/drawing/2014/main" id="{354DE818-6D4E-8263-10F9-8C2662781342}"/>
              </a:ext>
            </a:extLst>
          </p:cNvPr>
          <p:cNvSpPr/>
          <p:nvPr/>
        </p:nvSpPr>
        <p:spPr>
          <a:xfrm>
            <a:off x="3125756" y="1655329"/>
            <a:ext cx="1772815" cy="2254197"/>
          </a:xfrm>
          <a:prstGeom prst="brace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98656B-2BFA-47ED-A0F4-3CEDBF7DE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355" y="40470"/>
            <a:ext cx="6848272" cy="67770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EC970F-8BA2-3101-E6D6-80D3385BE74D}"/>
              </a:ext>
            </a:extLst>
          </p:cNvPr>
          <p:cNvSpPr txBox="1"/>
          <p:nvPr/>
        </p:nvSpPr>
        <p:spPr>
          <a:xfrm>
            <a:off x="905071" y="2305373"/>
            <a:ext cx="22206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 </a:t>
            </a:r>
          </a:p>
          <a:p>
            <a:pPr algn="ctr"/>
            <a:r>
              <a:rPr lang="ko-KR" altLang="en-US" sz="28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계산 과정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6DEF7-4673-DD30-6CAF-FF7ADA82DB97}"/>
              </a:ext>
            </a:extLst>
          </p:cNvPr>
          <p:cNvSpPr txBox="1"/>
          <p:nvPr/>
        </p:nvSpPr>
        <p:spPr>
          <a:xfrm>
            <a:off x="905071" y="5260068"/>
            <a:ext cx="22206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Edge</a:t>
            </a:r>
          </a:p>
          <a:p>
            <a:pPr algn="ctr"/>
            <a:r>
              <a:rPr lang="ko-KR" altLang="en-US" sz="28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제거 과정</a:t>
            </a:r>
          </a:p>
        </p:txBody>
      </p:sp>
    </p:spTree>
    <p:extLst>
      <p:ext uri="{BB962C8B-B14F-4D97-AF65-F5344CB8AC3E}">
        <p14:creationId xmlns:p14="http://schemas.microsoft.com/office/powerpoint/2010/main" val="2961327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Depth</a:t>
            </a:r>
            <a:r>
              <a:rPr lang="ko-KR" altLang="en-US" dirty="0"/>
              <a:t> 변화 도식</a:t>
            </a:r>
          </a:p>
        </p:txBody>
      </p:sp>
      <p:pic>
        <p:nvPicPr>
          <p:cNvPr id="6" name="그림 5" descr="하늘, 자주색이(가) 표시된 사진&#10;&#10;자동 생성된 설명">
            <a:extLst>
              <a:ext uri="{FF2B5EF4-FFF2-40B4-BE49-F238E27FC236}">
                <a16:creationId xmlns:a16="http://schemas.microsoft.com/office/drawing/2014/main" id="{AB2AC50C-E1AC-EF04-1D2C-54E36B2B9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8333"/>
            <a:ext cx="12192000" cy="561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20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Depth</a:t>
            </a:r>
            <a:r>
              <a:rPr lang="ko-KR" altLang="en-US" dirty="0"/>
              <a:t> 변화 도식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2AC50C-E1AC-EF04-1D2C-54E36B2B9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05597"/>
            <a:ext cx="12344400" cy="568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6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CFA2431-26D5-4468-BDA7-D1A09DC17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</a:p>
          <a:p>
            <a:r>
              <a:rPr lang="en-US" altLang="ko-KR" dirty="0"/>
              <a:t>Approach</a:t>
            </a:r>
          </a:p>
          <a:p>
            <a:r>
              <a:rPr lang="en-US" altLang="ko-KR" dirty="0"/>
              <a:t>Methodology</a:t>
            </a:r>
          </a:p>
          <a:p>
            <a:r>
              <a:rPr lang="en-US" altLang="ko-KR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57136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Depth</a:t>
            </a:r>
            <a:r>
              <a:rPr lang="ko-KR" altLang="en-US" dirty="0"/>
              <a:t> 변화 도식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2AC50C-E1AC-EF04-1D2C-54E36B2B9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38335"/>
            <a:ext cx="12316408" cy="567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83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Depth</a:t>
            </a:r>
            <a:r>
              <a:rPr lang="ko-KR" altLang="en-US" dirty="0"/>
              <a:t> 변화 도식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2AC50C-E1AC-EF04-1D2C-54E36B2B9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485" y="1141753"/>
            <a:ext cx="12228969" cy="563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23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클러스터링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5810029" y="1306585"/>
            <a:ext cx="4429346" cy="452684"/>
          </a:xfrm>
          <a:prstGeom prst="rect">
            <a:avLst/>
          </a:prstGeom>
          <a:noFill/>
        </p:spPr>
        <p:txBody>
          <a:bodyPr wrap="squar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영향력의 유사도에 따른 클러스터링 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5810029" y="1783081"/>
            <a:ext cx="5561233" cy="1755155"/>
          </a:xfrm>
          <a:prstGeom prst="rect">
            <a:avLst/>
          </a:prstGeom>
          <a:noFill/>
        </p:spPr>
        <p:txBody>
          <a:bodyPr wrap="squar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유사한 영향력을 가진다면 서로 유사한 영향을 주고 받는다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따라서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계산 결과가 동일하고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,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연결성이 유지된다면 동일 클러스터인 것으로 본다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등고선을 따라 걸치는 간선을 잘라내는 방식으로 클러스터 형성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1CB171B-CC52-2E8D-DE5B-EDB9FCBC4884}"/>
              </a:ext>
            </a:extLst>
          </p:cNvPr>
          <p:cNvGrpSpPr/>
          <p:nvPr/>
        </p:nvGrpSpPr>
        <p:grpSpPr>
          <a:xfrm>
            <a:off x="275305" y="1135498"/>
            <a:ext cx="5294091" cy="5410194"/>
            <a:chOff x="1000162" y="1143179"/>
            <a:chExt cx="5223754" cy="572250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E74A57E-F82C-D9E7-4BF5-D02CB16A3C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806" r="28808"/>
            <a:stretch/>
          </p:blipFill>
          <p:spPr>
            <a:xfrm>
              <a:off x="1000162" y="1158198"/>
              <a:ext cx="5223754" cy="5545390"/>
            </a:xfrm>
            <a:prstGeom prst="rect">
              <a:avLst/>
            </a:prstGeom>
          </p:spPr>
        </p:pic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11B04A2-C7F6-2EEE-1346-DB728F922D27}"/>
                </a:ext>
              </a:extLst>
            </p:cNvPr>
            <p:cNvSpPr/>
            <p:nvPr/>
          </p:nvSpPr>
          <p:spPr>
            <a:xfrm>
              <a:off x="2407297" y="2211355"/>
              <a:ext cx="802434" cy="849086"/>
            </a:xfrm>
            <a:prstGeom prst="ellipse">
              <a:avLst/>
            </a:prstGeom>
            <a:noFill/>
            <a:ln w="28575" cap="flat" cmpd="sng" algn="ctr">
              <a:solidFill>
                <a:srgbClr val="FA970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28">
              <a:extLst>
                <a:ext uri="{FF2B5EF4-FFF2-40B4-BE49-F238E27FC236}">
                  <a16:creationId xmlns:a16="http://schemas.microsoft.com/office/drawing/2014/main" id="{C9C18BB5-33AD-CD2B-A499-6E49E27FDA01}"/>
                </a:ext>
              </a:extLst>
            </p:cNvPr>
            <p:cNvSpPr/>
            <p:nvPr/>
          </p:nvSpPr>
          <p:spPr>
            <a:xfrm>
              <a:off x="2144338" y="1890265"/>
              <a:ext cx="2912857" cy="4108986"/>
            </a:xfrm>
            <a:custGeom>
              <a:avLst/>
              <a:gdLst>
                <a:gd name="connsiteX0" fmla="*/ 0 w 4030825"/>
                <a:gd name="connsiteY0" fmla="*/ 2351314 h 4702628"/>
                <a:gd name="connsiteX1" fmla="*/ 2015413 w 4030825"/>
                <a:gd name="connsiteY1" fmla="*/ 0 h 4702628"/>
                <a:gd name="connsiteX2" fmla="*/ 4030826 w 4030825"/>
                <a:gd name="connsiteY2" fmla="*/ 2351314 h 4702628"/>
                <a:gd name="connsiteX3" fmla="*/ 2015413 w 4030825"/>
                <a:gd name="connsiteY3" fmla="*/ 4702628 h 4702628"/>
                <a:gd name="connsiteX4" fmla="*/ 0 w 4030825"/>
                <a:gd name="connsiteY4" fmla="*/ 2351314 h 4702628"/>
                <a:gd name="connsiteX0" fmla="*/ 33898 w 4064724"/>
                <a:gd name="connsiteY0" fmla="*/ 2015412 h 4366726"/>
                <a:gd name="connsiteX1" fmla="*/ 1246878 w 4064724"/>
                <a:gd name="connsiteY1" fmla="*/ 0 h 4366726"/>
                <a:gd name="connsiteX2" fmla="*/ 4064724 w 4064724"/>
                <a:gd name="connsiteY2" fmla="*/ 2015412 h 4366726"/>
                <a:gd name="connsiteX3" fmla="*/ 2049311 w 4064724"/>
                <a:gd name="connsiteY3" fmla="*/ 4366726 h 4366726"/>
                <a:gd name="connsiteX4" fmla="*/ 33898 w 4064724"/>
                <a:gd name="connsiteY4" fmla="*/ 2015412 h 4366726"/>
                <a:gd name="connsiteX0" fmla="*/ 13527 w 2747398"/>
                <a:gd name="connsiteY0" fmla="*/ 2016930 h 4370746"/>
                <a:gd name="connsiteX1" fmla="*/ 1226507 w 2747398"/>
                <a:gd name="connsiteY1" fmla="*/ 1518 h 4370746"/>
                <a:gd name="connsiteX2" fmla="*/ 2747398 w 2747398"/>
                <a:gd name="connsiteY2" fmla="*/ 2334171 h 4370746"/>
                <a:gd name="connsiteX3" fmla="*/ 2028940 w 2747398"/>
                <a:gd name="connsiteY3" fmla="*/ 4368244 h 4370746"/>
                <a:gd name="connsiteX4" fmla="*/ 13527 w 2747398"/>
                <a:gd name="connsiteY4" fmla="*/ 2016930 h 4370746"/>
                <a:gd name="connsiteX0" fmla="*/ 15455 w 3523767"/>
                <a:gd name="connsiteY0" fmla="*/ 2026827 h 4416115"/>
                <a:gd name="connsiteX1" fmla="*/ 1228435 w 3523767"/>
                <a:gd name="connsiteY1" fmla="*/ 11415 h 4416115"/>
                <a:gd name="connsiteX2" fmla="*/ 3523767 w 3523767"/>
                <a:gd name="connsiteY2" fmla="*/ 2950558 h 4416115"/>
                <a:gd name="connsiteX3" fmla="*/ 2030868 w 3523767"/>
                <a:gd name="connsiteY3" fmla="*/ 4378141 h 4416115"/>
                <a:gd name="connsiteX4" fmla="*/ 15455 w 3523767"/>
                <a:gd name="connsiteY4" fmla="*/ 2026827 h 4416115"/>
                <a:gd name="connsiteX0" fmla="*/ 15455 w 3523767"/>
                <a:gd name="connsiteY0" fmla="*/ 2026827 h 4416115"/>
                <a:gd name="connsiteX1" fmla="*/ 1228435 w 3523767"/>
                <a:gd name="connsiteY1" fmla="*/ 11415 h 4416115"/>
                <a:gd name="connsiteX2" fmla="*/ 3523767 w 3523767"/>
                <a:gd name="connsiteY2" fmla="*/ 2950558 h 4416115"/>
                <a:gd name="connsiteX3" fmla="*/ 2030868 w 3523767"/>
                <a:gd name="connsiteY3" fmla="*/ 4378141 h 4416115"/>
                <a:gd name="connsiteX4" fmla="*/ 15455 w 3523767"/>
                <a:gd name="connsiteY4" fmla="*/ 2026827 h 4416115"/>
                <a:gd name="connsiteX0" fmla="*/ 29611 w 3024739"/>
                <a:gd name="connsiteY0" fmla="*/ 1990657 h 4419379"/>
                <a:gd name="connsiteX1" fmla="*/ 729407 w 3024739"/>
                <a:gd name="connsiteY1" fmla="*/ 12567 h 4419379"/>
                <a:gd name="connsiteX2" fmla="*/ 3024739 w 3024739"/>
                <a:gd name="connsiteY2" fmla="*/ 2951710 h 4419379"/>
                <a:gd name="connsiteX3" fmla="*/ 1531840 w 3024739"/>
                <a:gd name="connsiteY3" fmla="*/ 4379293 h 4419379"/>
                <a:gd name="connsiteX4" fmla="*/ 29611 w 3024739"/>
                <a:gd name="connsiteY4" fmla="*/ 1990657 h 4419379"/>
                <a:gd name="connsiteX0" fmla="*/ 36335 w 3031463"/>
                <a:gd name="connsiteY0" fmla="*/ 1989943 h 3950776"/>
                <a:gd name="connsiteX1" fmla="*/ 736131 w 3031463"/>
                <a:gd name="connsiteY1" fmla="*/ 11853 h 3950776"/>
                <a:gd name="connsiteX2" fmla="*/ 3031463 w 3031463"/>
                <a:gd name="connsiteY2" fmla="*/ 2950996 h 3950776"/>
                <a:gd name="connsiteX3" fmla="*/ 1659862 w 3031463"/>
                <a:gd name="connsiteY3" fmla="*/ 3809412 h 3950776"/>
                <a:gd name="connsiteX4" fmla="*/ 36335 w 3031463"/>
                <a:gd name="connsiteY4" fmla="*/ 1989943 h 3950776"/>
                <a:gd name="connsiteX0" fmla="*/ 34873 w 2890042"/>
                <a:gd name="connsiteY0" fmla="*/ 1991013 h 3971335"/>
                <a:gd name="connsiteX1" fmla="*/ 734669 w 2890042"/>
                <a:gd name="connsiteY1" fmla="*/ 12923 h 3971335"/>
                <a:gd name="connsiteX2" fmla="*/ 2890042 w 2890042"/>
                <a:gd name="connsiteY2" fmla="*/ 2998719 h 3971335"/>
                <a:gd name="connsiteX3" fmla="*/ 1658400 w 2890042"/>
                <a:gd name="connsiteY3" fmla="*/ 3810482 h 3971335"/>
                <a:gd name="connsiteX4" fmla="*/ 34873 w 2890042"/>
                <a:gd name="connsiteY4" fmla="*/ 1991013 h 3971335"/>
                <a:gd name="connsiteX0" fmla="*/ 34873 w 2890042"/>
                <a:gd name="connsiteY0" fmla="*/ 1991013 h 3971335"/>
                <a:gd name="connsiteX1" fmla="*/ 734669 w 2890042"/>
                <a:gd name="connsiteY1" fmla="*/ 12923 h 3971335"/>
                <a:gd name="connsiteX2" fmla="*/ 2890042 w 2890042"/>
                <a:gd name="connsiteY2" fmla="*/ 2998719 h 3971335"/>
                <a:gd name="connsiteX3" fmla="*/ 1658400 w 2890042"/>
                <a:gd name="connsiteY3" fmla="*/ 3810482 h 3971335"/>
                <a:gd name="connsiteX4" fmla="*/ 34873 w 2890042"/>
                <a:gd name="connsiteY4" fmla="*/ 1991013 h 397133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66107 w 2921276"/>
                <a:gd name="connsiteY0" fmla="*/ 2040539 h 4158255"/>
                <a:gd name="connsiteX1" fmla="*/ 765903 w 2921276"/>
                <a:gd name="connsiteY1" fmla="*/ 62449 h 4158255"/>
                <a:gd name="connsiteX2" fmla="*/ 2921276 w 2921276"/>
                <a:gd name="connsiteY2" fmla="*/ 3048245 h 4158255"/>
                <a:gd name="connsiteX3" fmla="*/ 2081520 w 2921276"/>
                <a:gd name="connsiteY3" fmla="*/ 4055951 h 4158255"/>
                <a:gd name="connsiteX4" fmla="*/ 66107 w 2921276"/>
                <a:gd name="connsiteY4" fmla="*/ 2040539 h 4158255"/>
                <a:gd name="connsiteX0" fmla="*/ 57688 w 2912857"/>
                <a:gd name="connsiteY0" fmla="*/ 1991270 h 4108986"/>
                <a:gd name="connsiteX1" fmla="*/ 757484 w 2912857"/>
                <a:gd name="connsiteY1" fmla="*/ 13180 h 4108986"/>
                <a:gd name="connsiteX2" fmla="*/ 2912857 w 2912857"/>
                <a:gd name="connsiteY2" fmla="*/ 2998976 h 4108986"/>
                <a:gd name="connsiteX3" fmla="*/ 2073101 w 2912857"/>
                <a:gd name="connsiteY3" fmla="*/ 4006682 h 4108986"/>
                <a:gd name="connsiteX4" fmla="*/ 57688 w 2912857"/>
                <a:gd name="connsiteY4" fmla="*/ 1991270 h 4108986"/>
                <a:gd name="connsiteX0" fmla="*/ 57688 w 2912857"/>
                <a:gd name="connsiteY0" fmla="*/ 1991270 h 4108986"/>
                <a:gd name="connsiteX1" fmla="*/ 757484 w 2912857"/>
                <a:gd name="connsiteY1" fmla="*/ 13180 h 4108986"/>
                <a:gd name="connsiteX2" fmla="*/ 2912857 w 2912857"/>
                <a:gd name="connsiteY2" fmla="*/ 2998976 h 4108986"/>
                <a:gd name="connsiteX3" fmla="*/ 2073101 w 2912857"/>
                <a:gd name="connsiteY3" fmla="*/ 4006682 h 4108986"/>
                <a:gd name="connsiteX4" fmla="*/ 57688 w 2912857"/>
                <a:gd name="connsiteY4" fmla="*/ 1991270 h 4108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2857" h="4108986">
                  <a:moveTo>
                    <a:pt x="57688" y="1991270"/>
                  </a:moveTo>
                  <a:cubicBezTo>
                    <a:pt x="-161581" y="1325686"/>
                    <a:pt x="281622" y="-154771"/>
                    <a:pt x="757484" y="13180"/>
                  </a:cubicBezTo>
                  <a:cubicBezTo>
                    <a:pt x="1233346" y="181131"/>
                    <a:pt x="2222393" y="1821679"/>
                    <a:pt x="2912857" y="2998976"/>
                  </a:cubicBezTo>
                  <a:cubicBezTo>
                    <a:pt x="2912857" y="4297571"/>
                    <a:pt x="2548963" y="4174633"/>
                    <a:pt x="2073101" y="4006682"/>
                  </a:cubicBezTo>
                  <a:cubicBezTo>
                    <a:pt x="1597239" y="3838731"/>
                    <a:pt x="276957" y="2656854"/>
                    <a:pt x="57688" y="1991270"/>
                  </a:cubicBezTo>
                  <a:close/>
                </a:path>
              </a:pathLst>
            </a:custGeom>
            <a:noFill/>
            <a:ln w="28575" cap="flat" cmpd="sng" algn="ctr">
              <a:solidFill>
                <a:srgbClr val="DB733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29">
              <a:extLst>
                <a:ext uri="{FF2B5EF4-FFF2-40B4-BE49-F238E27FC236}">
                  <a16:creationId xmlns:a16="http://schemas.microsoft.com/office/drawing/2014/main" id="{38E2DCE6-1AFF-B898-CA62-F15FEF48BE80}"/>
                </a:ext>
              </a:extLst>
            </p:cNvPr>
            <p:cNvSpPr/>
            <p:nvPr/>
          </p:nvSpPr>
          <p:spPr>
            <a:xfrm>
              <a:off x="1293910" y="1143179"/>
              <a:ext cx="4817642" cy="5722502"/>
            </a:xfrm>
            <a:custGeom>
              <a:avLst/>
              <a:gdLst>
                <a:gd name="connsiteX0" fmla="*/ 0 w 5446323"/>
                <a:gd name="connsiteY0" fmla="*/ 2772695 h 5545390"/>
                <a:gd name="connsiteX1" fmla="*/ 2723162 w 5446323"/>
                <a:gd name="connsiteY1" fmla="*/ 0 h 5545390"/>
                <a:gd name="connsiteX2" fmla="*/ 5446324 w 5446323"/>
                <a:gd name="connsiteY2" fmla="*/ 2772695 h 5545390"/>
                <a:gd name="connsiteX3" fmla="*/ 2723162 w 5446323"/>
                <a:gd name="connsiteY3" fmla="*/ 5545390 h 5545390"/>
                <a:gd name="connsiteX4" fmla="*/ 0 w 5446323"/>
                <a:gd name="connsiteY4" fmla="*/ 2772695 h 5545390"/>
                <a:gd name="connsiteX0" fmla="*/ 125598 w 5571922"/>
                <a:gd name="connsiteY0" fmla="*/ 2959307 h 5732002"/>
                <a:gd name="connsiteX1" fmla="*/ 1365193 w 5571922"/>
                <a:gd name="connsiteY1" fmla="*/ 0 h 5732002"/>
                <a:gd name="connsiteX2" fmla="*/ 5571922 w 5571922"/>
                <a:gd name="connsiteY2" fmla="*/ 2959307 h 5732002"/>
                <a:gd name="connsiteX3" fmla="*/ 2848760 w 5571922"/>
                <a:gd name="connsiteY3" fmla="*/ 5732002 h 5732002"/>
                <a:gd name="connsiteX4" fmla="*/ 125598 w 5571922"/>
                <a:gd name="connsiteY4" fmla="*/ 2959307 h 5732002"/>
                <a:gd name="connsiteX0" fmla="*/ 53526 w 5117295"/>
                <a:gd name="connsiteY0" fmla="*/ 2966546 h 5763879"/>
                <a:gd name="connsiteX1" fmla="*/ 1293121 w 5117295"/>
                <a:gd name="connsiteY1" fmla="*/ 7239 h 5763879"/>
                <a:gd name="connsiteX2" fmla="*/ 5117295 w 5117295"/>
                <a:gd name="connsiteY2" fmla="*/ 3852954 h 5763879"/>
                <a:gd name="connsiteX3" fmla="*/ 2776688 w 5117295"/>
                <a:gd name="connsiteY3" fmla="*/ 5739241 h 5763879"/>
                <a:gd name="connsiteX4" fmla="*/ 53526 w 5117295"/>
                <a:gd name="connsiteY4" fmla="*/ 2966546 h 5763879"/>
                <a:gd name="connsiteX0" fmla="*/ 53526 w 5117295"/>
                <a:gd name="connsiteY0" fmla="*/ 2966546 h 5763879"/>
                <a:gd name="connsiteX1" fmla="*/ 1293121 w 5117295"/>
                <a:gd name="connsiteY1" fmla="*/ 7239 h 5763879"/>
                <a:gd name="connsiteX2" fmla="*/ 5117295 w 5117295"/>
                <a:gd name="connsiteY2" fmla="*/ 3852954 h 5763879"/>
                <a:gd name="connsiteX3" fmla="*/ 2776688 w 5117295"/>
                <a:gd name="connsiteY3" fmla="*/ 5739241 h 5763879"/>
                <a:gd name="connsiteX4" fmla="*/ 53526 w 5117295"/>
                <a:gd name="connsiteY4" fmla="*/ 2966546 h 5763879"/>
                <a:gd name="connsiteX0" fmla="*/ 80482 w 5144251"/>
                <a:gd name="connsiteY0" fmla="*/ 2972303 h 5769636"/>
                <a:gd name="connsiteX1" fmla="*/ 1320077 w 5144251"/>
                <a:gd name="connsiteY1" fmla="*/ 12996 h 5769636"/>
                <a:gd name="connsiteX2" fmla="*/ 5144251 w 5144251"/>
                <a:gd name="connsiteY2" fmla="*/ 3858711 h 5769636"/>
                <a:gd name="connsiteX3" fmla="*/ 2803644 w 5144251"/>
                <a:gd name="connsiteY3" fmla="*/ 5744998 h 5769636"/>
                <a:gd name="connsiteX4" fmla="*/ 80482 w 5144251"/>
                <a:gd name="connsiteY4" fmla="*/ 2972303 h 5769636"/>
                <a:gd name="connsiteX0" fmla="*/ 51765 w 4919591"/>
                <a:gd name="connsiteY0" fmla="*/ 2969005 h 5780203"/>
                <a:gd name="connsiteX1" fmla="*/ 1291360 w 4919591"/>
                <a:gd name="connsiteY1" fmla="*/ 9698 h 5780203"/>
                <a:gd name="connsiteX2" fmla="*/ 4919591 w 4919591"/>
                <a:gd name="connsiteY2" fmla="*/ 4004702 h 5780203"/>
                <a:gd name="connsiteX3" fmla="*/ 2774927 w 4919591"/>
                <a:gd name="connsiteY3" fmla="*/ 5741700 h 5780203"/>
                <a:gd name="connsiteX4" fmla="*/ 51765 w 4919591"/>
                <a:gd name="connsiteY4" fmla="*/ 2969005 h 5780203"/>
                <a:gd name="connsiteX0" fmla="*/ 51765 w 4919591"/>
                <a:gd name="connsiteY0" fmla="*/ 2969005 h 5780203"/>
                <a:gd name="connsiteX1" fmla="*/ 1291360 w 4919591"/>
                <a:gd name="connsiteY1" fmla="*/ 9698 h 5780203"/>
                <a:gd name="connsiteX2" fmla="*/ 4919591 w 4919591"/>
                <a:gd name="connsiteY2" fmla="*/ 4004702 h 5780203"/>
                <a:gd name="connsiteX3" fmla="*/ 2774927 w 4919591"/>
                <a:gd name="connsiteY3" fmla="*/ 5741700 h 5780203"/>
                <a:gd name="connsiteX4" fmla="*/ 51765 w 4919591"/>
                <a:gd name="connsiteY4" fmla="*/ 2969005 h 5780203"/>
                <a:gd name="connsiteX0" fmla="*/ 154990 w 5022816"/>
                <a:gd name="connsiteY0" fmla="*/ 2969322 h 5780520"/>
                <a:gd name="connsiteX1" fmla="*/ 1394585 w 5022816"/>
                <a:gd name="connsiteY1" fmla="*/ 10015 h 5780520"/>
                <a:gd name="connsiteX2" fmla="*/ 5022816 w 5022816"/>
                <a:gd name="connsiteY2" fmla="*/ 4005019 h 5780520"/>
                <a:gd name="connsiteX3" fmla="*/ 2878152 w 5022816"/>
                <a:gd name="connsiteY3" fmla="*/ 5742017 h 5780520"/>
                <a:gd name="connsiteX4" fmla="*/ 154990 w 5022816"/>
                <a:gd name="connsiteY4" fmla="*/ 2969322 h 5780520"/>
                <a:gd name="connsiteX0" fmla="*/ 173412 w 4854626"/>
                <a:gd name="connsiteY0" fmla="*/ 2905548 h 5785557"/>
                <a:gd name="connsiteX1" fmla="*/ 1226395 w 4854626"/>
                <a:gd name="connsiteY1" fmla="*/ 11556 h 5785557"/>
                <a:gd name="connsiteX2" fmla="*/ 4854626 w 4854626"/>
                <a:gd name="connsiteY2" fmla="*/ 4006560 h 5785557"/>
                <a:gd name="connsiteX3" fmla="*/ 2709962 w 4854626"/>
                <a:gd name="connsiteY3" fmla="*/ 5743558 h 5785557"/>
                <a:gd name="connsiteX4" fmla="*/ 173412 w 4854626"/>
                <a:gd name="connsiteY4" fmla="*/ 2905548 h 5785557"/>
                <a:gd name="connsiteX0" fmla="*/ 76038 w 4757252"/>
                <a:gd name="connsiteY0" fmla="*/ 2988815 h 5868824"/>
                <a:gd name="connsiteX1" fmla="*/ 1035715 w 4757252"/>
                <a:gd name="connsiteY1" fmla="*/ 10847 h 5868824"/>
                <a:gd name="connsiteX2" fmla="*/ 4757252 w 4757252"/>
                <a:gd name="connsiteY2" fmla="*/ 4089827 h 5868824"/>
                <a:gd name="connsiteX3" fmla="*/ 2612588 w 4757252"/>
                <a:gd name="connsiteY3" fmla="*/ 5826825 h 5868824"/>
                <a:gd name="connsiteX4" fmla="*/ 76038 w 4757252"/>
                <a:gd name="connsiteY4" fmla="*/ 2988815 h 5868824"/>
                <a:gd name="connsiteX0" fmla="*/ 305986 w 4987200"/>
                <a:gd name="connsiteY0" fmla="*/ 2987809 h 5867818"/>
                <a:gd name="connsiteX1" fmla="*/ 1265663 w 4987200"/>
                <a:gd name="connsiteY1" fmla="*/ 9841 h 5867818"/>
                <a:gd name="connsiteX2" fmla="*/ 4987200 w 4987200"/>
                <a:gd name="connsiteY2" fmla="*/ 4088821 h 5867818"/>
                <a:gd name="connsiteX3" fmla="*/ 2842536 w 4987200"/>
                <a:gd name="connsiteY3" fmla="*/ 5825819 h 5867818"/>
                <a:gd name="connsiteX4" fmla="*/ 305986 w 4987200"/>
                <a:gd name="connsiteY4" fmla="*/ 2987809 h 5867818"/>
                <a:gd name="connsiteX0" fmla="*/ 205892 w 4887106"/>
                <a:gd name="connsiteY0" fmla="*/ 2987618 h 5867627"/>
                <a:gd name="connsiteX1" fmla="*/ 1165569 w 4887106"/>
                <a:gd name="connsiteY1" fmla="*/ 9650 h 5867627"/>
                <a:gd name="connsiteX2" fmla="*/ 4887106 w 4887106"/>
                <a:gd name="connsiteY2" fmla="*/ 4088630 h 5867627"/>
                <a:gd name="connsiteX3" fmla="*/ 2742442 w 4887106"/>
                <a:gd name="connsiteY3" fmla="*/ 5825628 h 5867627"/>
                <a:gd name="connsiteX4" fmla="*/ 205892 w 4887106"/>
                <a:gd name="connsiteY4" fmla="*/ 2987618 h 5867627"/>
                <a:gd name="connsiteX0" fmla="*/ 305986 w 4987200"/>
                <a:gd name="connsiteY0" fmla="*/ 2987808 h 5867817"/>
                <a:gd name="connsiteX1" fmla="*/ 1265663 w 4987200"/>
                <a:gd name="connsiteY1" fmla="*/ 9840 h 5867817"/>
                <a:gd name="connsiteX2" fmla="*/ 4987200 w 4987200"/>
                <a:gd name="connsiteY2" fmla="*/ 4088820 h 5867817"/>
                <a:gd name="connsiteX3" fmla="*/ 2842536 w 4987200"/>
                <a:gd name="connsiteY3" fmla="*/ 5825818 h 5867817"/>
                <a:gd name="connsiteX4" fmla="*/ 305986 w 4987200"/>
                <a:gd name="connsiteY4" fmla="*/ 2987808 h 5867817"/>
                <a:gd name="connsiteX0" fmla="*/ 145208 w 4826422"/>
                <a:gd name="connsiteY0" fmla="*/ 2991087 h 5871096"/>
                <a:gd name="connsiteX1" fmla="*/ 1104885 w 4826422"/>
                <a:gd name="connsiteY1" fmla="*/ 13119 h 5871096"/>
                <a:gd name="connsiteX2" fmla="*/ 4826422 w 4826422"/>
                <a:gd name="connsiteY2" fmla="*/ 4092099 h 5871096"/>
                <a:gd name="connsiteX3" fmla="*/ 2681758 w 4826422"/>
                <a:gd name="connsiteY3" fmla="*/ 5829097 h 5871096"/>
                <a:gd name="connsiteX4" fmla="*/ 145208 w 4826422"/>
                <a:gd name="connsiteY4" fmla="*/ 2991087 h 5871096"/>
                <a:gd name="connsiteX0" fmla="*/ 136428 w 4817642"/>
                <a:gd name="connsiteY0" fmla="*/ 2842493 h 5722502"/>
                <a:gd name="connsiteX1" fmla="*/ 1124097 w 4817642"/>
                <a:gd name="connsiteY1" fmla="*/ 13814 h 5722502"/>
                <a:gd name="connsiteX2" fmla="*/ 4817642 w 4817642"/>
                <a:gd name="connsiteY2" fmla="*/ 3943505 h 5722502"/>
                <a:gd name="connsiteX3" fmla="*/ 2672978 w 4817642"/>
                <a:gd name="connsiteY3" fmla="*/ 5680503 h 5722502"/>
                <a:gd name="connsiteX4" fmla="*/ 136428 w 4817642"/>
                <a:gd name="connsiteY4" fmla="*/ 2842493 h 5722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7642" h="5722502">
                  <a:moveTo>
                    <a:pt x="136428" y="2842493"/>
                  </a:moveTo>
                  <a:cubicBezTo>
                    <a:pt x="-121719" y="1898045"/>
                    <a:pt x="-122636" y="240859"/>
                    <a:pt x="1124097" y="13814"/>
                  </a:cubicBezTo>
                  <a:cubicBezTo>
                    <a:pt x="2370830" y="-213231"/>
                    <a:pt x="4817642" y="2412188"/>
                    <a:pt x="4817642" y="3943505"/>
                  </a:cubicBezTo>
                  <a:cubicBezTo>
                    <a:pt x="4817642" y="5474822"/>
                    <a:pt x="3453180" y="5864005"/>
                    <a:pt x="2672978" y="5680503"/>
                  </a:cubicBezTo>
                  <a:cubicBezTo>
                    <a:pt x="1892776" y="5497001"/>
                    <a:pt x="394575" y="3786941"/>
                    <a:pt x="136428" y="2842493"/>
                  </a:cubicBezTo>
                  <a:close/>
                </a:path>
              </a:pathLst>
            </a:custGeom>
            <a:noFill/>
            <a:ln w="28575" cap="flat" cmpd="sng" algn="ctr">
              <a:solidFill>
                <a:srgbClr val="8A1CCD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221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C5497-C444-5544-80BC-4D2E3488B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등고선을 이용한 </a:t>
            </a:r>
            <a:r>
              <a:rPr lang="en-US" altLang="ko-KR" dirty="0"/>
              <a:t>Depth</a:t>
            </a:r>
            <a:r>
              <a:rPr lang="ko-KR" altLang="en-US" dirty="0"/>
              <a:t>의 표현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25A4FB6-F406-B77C-F1CB-E7C4C30C6658}"/>
              </a:ext>
            </a:extLst>
          </p:cNvPr>
          <p:cNvSpPr/>
          <p:nvPr/>
        </p:nvSpPr>
        <p:spPr>
          <a:xfrm>
            <a:off x="4155232" y="4850716"/>
            <a:ext cx="802434" cy="849086"/>
          </a:xfrm>
          <a:prstGeom prst="ellipse">
            <a:avLst/>
          </a:prstGeom>
          <a:noFill/>
          <a:ln w="28575" cap="flat" cmpd="sng" algn="ctr">
            <a:solidFill>
              <a:srgbClr val="FA970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7D64677-264C-C7ED-D32D-821C653DFDB4}"/>
              </a:ext>
            </a:extLst>
          </p:cNvPr>
          <p:cNvGrpSpPr/>
          <p:nvPr/>
        </p:nvGrpSpPr>
        <p:grpSpPr>
          <a:xfrm>
            <a:off x="1000162" y="1143179"/>
            <a:ext cx="5223754" cy="5722502"/>
            <a:chOff x="1000162" y="1143179"/>
            <a:chExt cx="5223754" cy="572250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D261C10-C3B1-62D5-B1C2-2BEF624581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806" r="28808"/>
            <a:stretch/>
          </p:blipFill>
          <p:spPr>
            <a:xfrm>
              <a:off x="1000162" y="1158198"/>
              <a:ext cx="5223754" cy="5545390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2F4BA1C-BBE9-D0C3-1281-DEA1A8085627}"/>
                </a:ext>
              </a:extLst>
            </p:cNvPr>
            <p:cNvSpPr/>
            <p:nvPr/>
          </p:nvSpPr>
          <p:spPr>
            <a:xfrm>
              <a:off x="2407297" y="2211355"/>
              <a:ext cx="802434" cy="849086"/>
            </a:xfrm>
            <a:prstGeom prst="ellipse">
              <a:avLst/>
            </a:prstGeom>
            <a:noFill/>
            <a:ln w="28575" cap="flat" cmpd="sng" algn="ctr">
              <a:solidFill>
                <a:srgbClr val="FA970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82B0501-6D73-88DA-916A-AF46A721EC97}"/>
                </a:ext>
              </a:extLst>
            </p:cNvPr>
            <p:cNvSpPr/>
            <p:nvPr/>
          </p:nvSpPr>
          <p:spPr>
            <a:xfrm>
              <a:off x="2144338" y="1890265"/>
              <a:ext cx="2912857" cy="4108986"/>
            </a:xfrm>
            <a:custGeom>
              <a:avLst/>
              <a:gdLst>
                <a:gd name="connsiteX0" fmla="*/ 0 w 4030825"/>
                <a:gd name="connsiteY0" fmla="*/ 2351314 h 4702628"/>
                <a:gd name="connsiteX1" fmla="*/ 2015413 w 4030825"/>
                <a:gd name="connsiteY1" fmla="*/ 0 h 4702628"/>
                <a:gd name="connsiteX2" fmla="*/ 4030826 w 4030825"/>
                <a:gd name="connsiteY2" fmla="*/ 2351314 h 4702628"/>
                <a:gd name="connsiteX3" fmla="*/ 2015413 w 4030825"/>
                <a:gd name="connsiteY3" fmla="*/ 4702628 h 4702628"/>
                <a:gd name="connsiteX4" fmla="*/ 0 w 4030825"/>
                <a:gd name="connsiteY4" fmla="*/ 2351314 h 4702628"/>
                <a:gd name="connsiteX0" fmla="*/ 33898 w 4064724"/>
                <a:gd name="connsiteY0" fmla="*/ 2015412 h 4366726"/>
                <a:gd name="connsiteX1" fmla="*/ 1246878 w 4064724"/>
                <a:gd name="connsiteY1" fmla="*/ 0 h 4366726"/>
                <a:gd name="connsiteX2" fmla="*/ 4064724 w 4064724"/>
                <a:gd name="connsiteY2" fmla="*/ 2015412 h 4366726"/>
                <a:gd name="connsiteX3" fmla="*/ 2049311 w 4064724"/>
                <a:gd name="connsiteY3" fmla="*/ 4366726 h 4366726"/>
                <a:gd name="connsiteX4" fmla="*/ 33898 w 4064724"/>
                <a:gd name="connsiteY4" fmla="*/ 2015412 h 4366726"/>
                <a:gd name="connsiteX0" fmla="*/ 13527 w 2747398"/>
                <a:gd name="connsiteY0" fmla="*/ 2016930 h 4370746"/>
                <a:gd name="connsiteX1" fmla="*/ 1226507 w 2747398"/>
                <a:gd name="connsiteY1" fmla="*/ 1518 h 4370746"/>
                <a:gd name="connsiteX2" fmla="*/ 2747398 w 2747398"/>
                <a:gd name="connsiteY2" fmla="*/ 2334171 h 4370746"/>
                <a:gd name="connsiteX3" fmla="*/ 2028940 w 2747398"/>
                <a:gd name="connsiteY3" fmla="*/ 4368244 h 4370746"/>
                <a:gd name="connsiteX4" fmla="*/ 13527 w 2747398"/>
                <a:gd name="connsiteY4" fmla="*/ 2016930 h 4370746"/>
                <a:gd name="connsiteX0" fmla="*/ 15455 w 3523767"/>
                <a:gd name="connsiteY0" fmla="*/ 2026827 h 4416115"/>
                <a:gd name="connsiteX1" fmla="*/ 1228435 w 3523767"/>
                <a:gd name="connsiteY1" fmla="*/ 11415 h 4416115"/>
                <a:gd name="connsiteX2" fmla="*/ 3523767 w 3523767"/>
                <a:gd name="connsiteY2" fmla="*/ 2950558 h 4416115"/>
                <a:gd name="connsiteX3" fmla="*/ 2030868 w 3523767"/>
                <a:gd name="connsiteY3" fmla="*/ 4378141 h 4416115"/>
                <a:gd name="connsiteX4" fmla="*/ 15455 w 3523767"/>
                <a:gd name="connsiteY4" fmla="*/ 2026827 h 4416115"/>
                <a:gd name="connsiteX0" fmla="*/ 15455 w 3523767"/>
                <a:gd name="connsiteY0" fmla="*/ 2026827 h 4416115"/>
                <a:gd name="connsiteX1" fmla="*/ 1228435 w 3523767"/>
                <a:gd name="connsiteY1" fmla="*/ 11415 h 4416115"/>
                <a:gd name="connsiteX2" fmla="*/ 3523767 w 3523767"/>
                <a:gd name="connsiteY2" fmla="*/ 2950558 h 4416115"/>
                <a:gd name="connsiteX3" fmla="*/ 2030868 w 3523767"/>
                <a:gd name="connsiteY3" fmla="*/ 4378141 h 4416115"/>
                <a:gd name="connsiteX4" fmla="*/ 15455 w 3523767"/>
                <a:gd name="connsiteY4" fmla="*/ 2026827 h 4416115"/>
                <a:gd name="connsiteX0" fmla="*/ 29611 w 3024739"/>
                <a:gd name="connsiteY0" fmla="*/ 1990657 h 4419379"/>
                <a:gd name="connsiteX1" fmla="*/ 729407 w 3024739"/>
                <a:gd name="connsiteY1" fmla="*/ 12567 h 4419379"/>
                <a:gd name="connsiteX2" fmla="*/ 3024739 w 3024739"/>
                <a:gd name="connsiteY2" fmla="*/ 2951710 h 4419379"/>
                <a:gd name="connsiteX3" fmla="*/ 1531840 w 3024739"/>
                <a:gd name="connsiteY3" fmla="*/ 4379293 h 4419379"/>
                <a:gd name="connsiteX4" fmla="*/ 29611 w 3024739"/>
                <a:gd name="connsiteY4" fmla="*/ 1990657 h 4419379"/>
                <a:gd name="connsiteX0" fmla="*/ 36335 w 3031463"/>
                <a:gd name="connsiteY0" fmla="*/ 1989943 h 3950776"/>
                <a:gd name="connsiteX1" fmla="*/ 736131 w 3031463"/>
                <a:gd name="connsiteY1" fmla="*/ 11853 h 3950776"/>
                <a:gd name="connsiteX2" fmla="*/ 3031463 w 3031463"/>
                <a:gd name="connsiteY2" fmla="*/ 2950996 h 3950776"/>
                <a:gd name="connsiteX3" fmla="*/ 1659862 w 3031463"/>
                <a:gd name="connsiteY3" fmla="*/ 3809412 h 3950776"/>
                <a:gd name="connsiteX4" fmla="*/ 36335 w 3031463"/>
                <a:gd name="connsiteY4" fmla="*/ 1989943 h 3950776"/>
                <a:gd name="connsiteX0" fmla="*/ 34873 w 2890042"/>
                <a:gd name="connsiteY0" fmla="*/ 1991013 h 3971335"/>
                <a:gd name="connsiteX1" fmla="*/ 734669 w 2890042"/>
                <a:gd name="connsiteY1" fmla="*/ 12923 h 3971335"/>
                <a:gd name="connsiteX2" fmla="*/ 2890042 w 2890042"/>
                <a:gd name="connsiteY2" fmla="*/ 2998719 h 3971335"/>
                <a:gd name="connsiteX3" fmla="*/ 1658400 w 2890042"/>
                <a:gd name="connsiteY3" fmla="*/ 3810482 h 3971335"/>
                <a:gd name="connsiteX4" fmla="*/ 34873 w 2890042"/>
                <a:gd name="connsiteY4" fmla="*/ 1991013 h 3971335"/>
                <a:gd name="connsiteX0" fmla="*/ 34873 w 2890042"/>
                <a:gd name="connsiteY0" fmla="*/ 1991013 h 3971335"/>
                <a:gd name="connsiteX1" fmla="*/ 734669 w 2890042"/>
                <a:gd name="connsiteY1" fmla="*/ 12923 h 3971335"/>
                <a:gd name="connsiteX2" fmla="*/ 2890042 w 2890042"/>
                <a:gd name="connsiteY2" fmla="*/ 2998719 h 3971335"/>
                <a:gd name="connsiteX3" fmla="*/ 1658400 w 2890042"/>
                <a:gd name="connsiteY3" fmla="*/ 3810482 h 3971335"/>
                <a:gd name="connsiteX4" fmla="*/ 34873 w 2890042"/>
                <a:gd name="connsiteY4" fmla="*/ 1991013 h 397133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57687 w 2912856"/>
                <a:gd name="connsiteY0" fmla="*/ 1991269 h 4108985"/>
                <a:gd name="connsiteX1" fmla="*/ 757483 w 2912856"/>
                <a:gd name="connsiteY1" fmla="*/ 13179 h 4108985"/>
                <a:gd name="connsiteX2" fmla="*/ 2912856 w 2912856"/>
                <a:gd name="connsiteY2" fmla="*/ 2998975 h 4108985"/>
                <a:gd name="connsiteX3" fmla="*/ 2073100 w 2912856"/>
                <a:gd name="connsiteY3" fmla="*/ 4006681 h 4108985"/>
                <a:gd name="connsiteX4" fmla="*/ 57687 w 2912856"/>
                <a:gd name="connsiteY4" fmla="*/ 1991269 h 4108985"/>
                <a:gd name="connsiteX0" fmla="*/ 66107 w 2921276"/>
                <a:gd name="connsiteY0" fmla="*/ 2040539 h 4158255"/>
                <a:gd name="connsiteX1" fmla="*/ 765903 w 2921276"/>
                <a:gd name="connsiteY1" fmla="*/ 62449 h 4158255"/>
                <a:gd name="connsiteX2" fmla="*/ 2921276 w 2921276"/>
                <a:gd name="connsiteY2" fmla="*/ 3048245 h 4158255"/>
                <a:gd name="connsiteX3" fmla="*/ 2081520 w 2921276"/>
                <a:gd name="connsiteY3" fmla="*/ 4055951 h 4158255"/>
                <a:gd name="connsiteX4" fmla="*/ 66107 w 2921276"/>
                <a:gd name="connsiteY4" fmla="*/ 2040539 h 4158255"/>
                <a:gd name="connsiteX0" fmla="*/ 57688 w 2912857"/>
                <a:gd name="connsiteY0" fmla="*/ 1991270 h 4108986"/>
                <a:gd name="connsiteX1" fmla="*/ 757484 w 2912857"/>
                <a:gd name="connsiteY1" fmla="*/ 13180 h 4108986"/>
                <a:gd name="connsiteX2" fmla="*/ 2912857 w 2912857"/>
                <a:gd name="connsiteY2" fmla="*/ 2998976 h 4108986"/>
                <a:gd name="connsiteX3" fmla="*/ 2073101 w 2912857"/>
                <a:gd name="connsiteY3" fmla="*/ 4006682 h 4108986"/>
                <a:gd name="connsiteX4" fmla="*/ 57688 w 2912857"/>
                <a:gd name="connsiteY4" fmla="*/ 1991270 h 4108986"/>
                <a:gd name="connsiteX0" fmla="*/ 57688 w 2912857"/>
                <a:gd name="connsiteY0" fmla="*/ 1991270 h 4108986"/>
                <a:gd name="connsiteX1" fmla="*/ 757484 w 2912857"/>
                <a:gd name="connsiteY1" fmla="*/ 13180 h 4108986"/>
                <a:gd name="connsiteX2" fmla="*/ 2912857 w 2912857"/>
                <a:gd name="connsiteY2" fmla="*/ 2998976 h 4108986"/>
                <a:gd name="connsiteX3" fmla="*/ 2073101 w 2912857"/>
                <a:gd name="connsiteY3" fmla="*/ 4006682 h 4108986"/>
                <a:gd name="connsiteX4" fmla="*/ 57688 w 2912857"/>
                <a:gd name="connsiteY4" fmla="*/ 1991270 h 4108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2857" h="4108986">
                  <a:moveTo>
                    <a:pt x="57688" y="1991270"/>
                  </a:moveTo>
                  <a:cubicBezTo>
                    <a:pt x="-161581" y="1325686"/>
                    <a:pt x="281622" y="-154771"/>
                    <a:pt x="757484" y="13180"/>
                  </a:cubicBezTo>
                  <a:cubicBezTo>
                    <a:pt x="1233346" y="181131"/>
                    <a:pt x="2222393" y="1821679"/>
                    <a:pt x="2912857" y="2998976"/>
                  </a:cubicBezTo>
                  <a:cubicBezTo>
                    <a:pt x="2912857" y="4297571"/>
                    <a:pt x="2548963" y="4174633"/>
                    <a:pt x="2073101" y="4006682"/>
                  </a:cubicBezTo>
                  <a:cubicBezTo>
                    <a:pt x="1597239" y="3838731"/>
                    <a:pt x="276957" y="2656854"/>
                    <a:pt x="57688" y="1991270"/>
                  </a:cubicBezTo>
                  <a:close/>
                </a:path>
              </a:pathLst>
            </a:custGeom>
            <a:noFill/>
            <a:ln w="28575" cap="flat" cmpd="sng" algn="ctr">
              <a:solidFill>
                <a:srgbClr val="DB733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C811C967-CDEF-1435-5F87-494E8C4B2C9A}"/>
                </a:ext>
              </a:extLst>
            </p:cNvPr>
            <p:cNvSpPr/>
            <p:nvPr/>
          </p:nvSpPr>
          <p:spPr>
            <a:xfrm>
              <a:off x="1293910" y="1143179"/>
              <a:ext cx="4817642" cy="5722502"/>
            </a:xfrm>
            <a:custGeom>
              <a:avLst/>
              <a:gdLst>
                <a:gd name="connsiteX0" fmla="*/ 0 w 5446323"/>
                <a:gd name="connsiteY0" fmla="*/ 2772695 h 5545390"/>
                <a:gd name="connsiteX1" fmla="*/ 2723162 w 5446323"/>
                <a:gd name="connsiteY1" fmla="*/ 0 h 5545390"/>
                <a:gd name="connsiteX2" fmla="*/ 5446324 w 5446323"/>
                <a:gd name="connsiteY2" fmla="*/ 2772695 h 5545390"/>
                <a:gd name="connsiteX3" fmla="*/ 2723162 w 5446323"/>
                <a:gd name="connsiteY3" fmla="*/ 5545390 h 5545390"/>
                <a:gd name="connsiteX4" fmla="*/ 0 w 5446323"/>
                <a:gd name="connsiteY4" fmla="*/ 2772695 h 5545390"/>
                <a:gd name="connsiteX0" fmla="*/ 125598 w 5571922"/>
                <a:gd name="connsiteY0" fmla="*/ 2959307 h 5732002"/>
                <a:gd name="connsiteX1" fmla="*/ 1365193 w 5571922"/>
                <a:gd name="connsiteY1" fmla="*/ 0 h 5732002"/>
                <a:gd name="connsiteX2" fmla="*/ 5571922 w 5571922"/>
                <a:gd name="connsiteY2" fmla="*/ 2959307 h 5732002"/>
                <a:gd name="connsiteX3" fmla="*/ 2848760 w 5571922"/>
                <a:gd name="connsiteY3" fmla="*/ 5732002 h 5732002"/>
                <a:gd name="connsiteX4" fmla="*/ 125598 w 5571922"/>
                <a:gd name="connsiteY4" fmla="*/ 2959307 h 5732002"/>
                <a:gd name="connsiteX0" fmla="*/ 53526 w 5117295"/>
                <a:gd name="connsiteY0" fmla="*/ 2966546 h 5763879"/>
                <a:gd name="connsiteX1" fmla="*/ 1293121 w 5117295"/>
                <a:gd name="connsiteY1" fmla="*/ 7239 h 5763879"/>
                <a:gd name="connsiteX2" fmla="*/ 5117295 w 5117295"/>
                <a:gd name="connsiteY2" fmla="*/ 3852954 h 5763879"/>
                <a:gd name="connsiteX3" fmla="*/ 2776688 w 5117295"/>
                <a:gd name="connsiteY3" fmla="*/ 5739241 h 5763879"/>
                <a:gd name="connsiteX4" fmla="*/ 53526 w 5117295"/>
                <a:gd name="connsiteY4" fmla="*/ 2966546 h 5763879"/>
                <a:gd name="connsiteX0" fmla="*/ 53526 w 5117295"/>
                <a:gd name="connsiteY0" fmla="*/ 2966546 h 5763879"/>
                <a:gd name="connsiteX1" fmla="*/ 1293121 w 5117295"/>
                <a:gd name="connsiteY1" fmla="*/ 7239 h 5763879"/>
                <a:gd name="connsiteX2" fmla="*/ 5117295 w 5117295"/>
                <a:gd name="connsiteY2" fmla="*/ 3852954 h 5763879"/>
                <a:gd name="connsiteX3" fmla="*/ 2776688 w 5117295"/>
                <a:gd name="connsiteY3" fmla="*/ 5739241 h 5763879"/>
                <a:gd name="connsiteX4" fmla="*/ 53526 w 5117295"/>
                <a:gd name="connsiteY4" fmla="*/ 2966546 h 5763879"/>
                <a:gd name="connsiteX0" fmla="*/ 80482 w 5144251"/>
                <a:gd name="connsiteY0" fmla="*/ 2972303 h 5769636"/>
                <a:gd name="connsiteX1" fmla="*/ 1320077 w 5144251"/>
                <a:gd name="connsiteY1" fmla="*/ 12996 h 5769636"/>
                <a:gd name="connsiteX2" fmla="*/ 5144251 w 5144251"/>
                <a:gd name="connsiteY2" fmla="*/ 3858711 h 5769636"/>
                <a:gd name="connsiteX3" fmla="*/ 2803644 w 5144251"/>
                <a:gd name="connsiteY3" fmla="*/ 5744998 h 5769636"/>
                <a:gd name="connsiteX4" fmla="*/ 80482 w 5144251"/>
                <a:gd name="connsiteY4" fmla="*/ 2972303 h 5769636"/>
                <a:gd name="connsiteX0" fmla="*/ 51765 w 4919591"/>
                <a:gd name="connsiteY0" fmla="*/ 2969005 h 5780203"/>
                <a:gd name="connsiteX1" fmla="*/ 1291360 w 4919591"/>
                <a:gd name="connsiteY1" fmla="*/ 9698 h 5780203"/>
                <a:gd name="connsiteX2" fmla="*/ 4919591 w 4919591"/>
                <a:gd name="connsiteY2" fmla="*/ 4004702 h 5780203"/>
                <a:gd name="connsiteX3" fmla="*/ 2774927 w 4919591"/>
                <a:gd name="connsiteY3" fmla="*/ 5741700 h 5780203"/>
                <a:gd name="connsiteX4" fmla="*/ 51765 w 4919591"/>
                <a:gd name="connsiteY4" fmla="*/ 2969005 h 5780203"/>
                <a:gd name="connsiteX0" fmla="*/ 51765 w 4919591"/>
                <a:gd name="connsiteY0" fmla="*/ 2969005 h 5780203"/>
                <a:gd name="connsiteX1" fmla="*/ 1291360 w 4919591"/>
                <a:gd name="connsiteY1" fmla="*/ 9698 h 5780203"/>
                <a:gd name="connsiteX2" fmla="*/ 4919591 w 4919591"/>
                <a:gd name="connsiteY2" fmla="*/ 4004702 h 5780203"/>
                <a:gd name="connsiteX3" fmla="*/ 2774927 w 4919591"/>
                <a:gd name="connsiteY3" fmla="*/ 5741700 h 5780203"/>
                <a:gd name="connsiteX4" fmla="*/ 51765 w 4919591"/>
                <a:gd name="connsiteY4" fmla="*/ 2969005 h 5780203"/>
                <a:gd name="connsiteX0" fmla="*/ 154990 w 5022816"/>
                <a:gd name="connsiteY0" fmla="*/ 2969322 h 5780520"/>
                <a:gd name="connsiteX1" fmla="*/ 1394585 w 5022816"/>
                <a:gd name="connsiteY1" fmla="*/ 10015 h 5780520"/>
                <a:gd name="connsiteX2" fmla="*/ 5022816 w 5022816"/>
                <a:gd name="connsiteY2" fmla="*/ 4005019 h 5780520"/>
                <a:gd name="connsiteX3" fmla="*/ 2878152 w 5022816"/>
                <a:gd name="connsiteY3" fmla="*/ 5742017 h 5780520"/>
                <a:gd name="connsiteX4" fmla="*/ 154990 w 5022816"/>
                <a:gd name="connsiteY4" fmla="*/ 2969322 h 5780520"/>
                <a:gd name="connsiteX0" fmla="*/ 173412 w 4854626"/>
                <a:gd name="connsiteY0" fmla="*/ 2905548 h 5785557"/>
                <a:gd name="connsiteX1" fmla="*/ 1226395 w 4854626"/>
                <a:gd name="connsiteY1" fmla="*/ 11556 h 5785557"/>
                <a:gd name="connsiteX2" fmla="*/ 4854626 w 4854626"/>
                <a:gd name="connsiteY2" fmla="*/ 4006560 h 5785557"/>
                <a:gd name="connsiteX3" fmla="*/ 2709962 w 4854626"/>
                <a:gd name="connsiteY3" fmla="*/ 5743558 h 5785557"/>
                <a:gd name="connsiteX4" fmla="*/ 173412 w 4854626"/>
                <a:gd name="connsiteY4" fmla="*/ 2905548 h 5785557"/>
                <a:gd name="connsiteX0" fmla="*/ 76038 w 4757252"/>
                <a:gd name="connsiteY0" fmla="*/ 2988815 h 5868824"/>
                <a:gd name="connsiteX1" fmla="*/ 1035715 w 4757252"/>
                <a:gd name="connsiteY1" fmla="*/ 10847 h 5868824"/>
                <a:gd name="connsiteX2" fmla="*/ 4757252 w 4757252"/>
                <a:gd name="connsiteY2" fmla="*/ 4089827 h 5868824"/>
                <a:gd name="connsiteX3" fmla="*/ 2612588 w 4757252"/>
                <a:gd name="connsiteY3" fmla="*/ 5826825 h 5868824"/>
                <a:gd name="connsiteX4" fmla="*/ 76038 w 4757252"/>
                <a:gd name="connsiteY4" fmla="*/ 2988815 h 5868824"/>
                <a:gd name="connsiteX0" fmla="*/ 305986 w 4987200"/>
                <a:gd name="connsiteY0" fmla="*/ 2987809 h 5867818"/>
                <a:gd name="connsiteX1" fmla="*/ 1265663 w 4987200"/>
                <a:gd name="connsiteY1" fmla="*/ 9841 h 5867818"/>
                <a:gd name="connsiteX2" fmla="*/ 4987200 w 4987200"/>
                <a:gd name="connsiteY2" fmla="*/ 4088821 h 5867818"/>
                <a:gd name="connsiteX3" fmla="*/ 2842536 w 4987200"/>
                <a:gd name="connsiteY3" fmla="*/ 5825819 h 5867818"/>
                <a:gd name="connsiteX4" fmla="*/ 305986 w 4987200"/>
                <a:gd name="connsiteY4" fmla="*/ 2987809 h 5867818"/>
                <a:gd name="connsiteX0" fmla="*/ 205892 w 4887106"/>
                <a:gd name="connsiteY0" fmla="*/ 2987618 h 5867627"/>
                <a:gd name="connsiteX1" fmla="*/ 1165569 w 4887106"/>
                <a:gd name="connsiteY1" fmla="*/ 9650 h 5867627"/>
                <a:gd name="connsiteX2" fmla="*/ 4887106 w 4887106"/>
                <a:gd name="connsiteY2" fmla="*/ 4088630 h 5867627"/>
                <a:gd name="connsiteX3" fmla="*/ 2742442 w 4887106"/>
                <a:gd name="connsiteY3" fmla="*/ 5825628 h 5867627"/>
                <a:gd name="connsiteX4" fmla="*/ 205892 w 4887106"/>
                <a:gd name="connsiteY4" fmla="*/ 2987618 h 5867627"/>
                <a:gd name="connsiteX0" fmla="*/ 305986 w 4987200"/>
                <a:gd name="connsiteY0" fmla="*/ 2987808 h 5867817"/>
                <a:gd name="connsiteX1" fmla="*/ 1265663 w 4987200"/>
                <a:gd name="connsiteY1" fmla="*/ 9840 h 5867817"/>
                <a:gd name="connsiteX2" fmla="*/ 4987200 w 4987200"/>
                <a:gd name="connsiteY2" fmla="*/ 4088820 h 5867817"/>
                <a:gd name="connsiteX3" fmla="*/ 2842536 w 4987200"/>
                <a:gd name="connsiteY3" fmla="*/ 5825818 h 5867817"/>
                <a:gd name="connsiteX4" fmla="*/ 305986 w 4987200"/>
                <a:gd name="connsiteY4" fmla="*/ 2987808 h 5867817"/>
                <a:gd name="connsiteX0" fmla="*/ 145208 w 4826422"/>
                <a:gd name="connsiteY0" fmla="*/ 2991087 h 5871096"/>
                <a:gd name="connsiteX1" fmla="*/ 1104885 w 4826422"/>
                <a:gd name="connsiteY1" fmla="*/ 13119 h 5871096"/>
                <a:gd name="connsiteX2" fmla="*/ 4826422 w 4826422"/>
                <a:gd name="connsiteY2" fmla="*/ 4092099 h 5871096"/>
                <a:gd name="connsiteX3" fmla="*/ 2681758 w 4826422"/>
                <a:gd name="connsiteY3" fmla="*/ 5829097 h 5871096"/>
                <a:gd name="connsiteX4" fmla="*/ 145208 w 4826422"/>
                <a:gd name="connsiteY4" fmla="*/ 2991087 h 5871096"/>
                <a:gd name="connsiteX0" fmla="*/ 136428 w 4817642"/>
                <a:gd name="connsiteY0" fmla="*/ 2842493 h 5722502"/>
                <a:gd name="connsiteX1" fmla="*/ 1124097 w 4817642"/>
                <a:gd name="connsiteY1" fmla="*/ 13814 h 5722502"/>
                <a:gd name="connsiteX2" fmla="*/ 4817642 w 4817642"/>
                <a:gd name="connsiteY2" fmla="*/ 3943505 h 5722502"/>
                <a:gd name="connsiteX3" fmla="*/ 2672978 w 4817642"/>
                <a:gd name="connsiteY3" fmla="*/ 5680503 h 5722502"/>
                <a:gd name="connsiteX4" fmla="*/ 136428 w 4817642"/>
                <a:gd name="connsiteY4" fmla="*/ 2842493 h 5722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7642" h="5722502">
                  <a:moveTo>
                    <a:pt x="136428" y="2842493"/>
                  </a:moveTo>
                  <a:cubicBezTo>
                    <a:pt x="-121719" y="1898045"/>
                    <a:pt x="-122636" y="240859"/>
                    <a:pt x="1124097" y="13814"/>
                  </a:cubicBezTo>
                  <a:cubicBezTo>
                    <a:pt x="2370830" y="-213231"/>
                    <a:pt x="4817642" y="2412188"/>
                    <a:pt x="4817642" y="3943505"/>
                  </a:cubicBezTo>
                  <a:cubicBezTo>
                    <a:pt x="4817642" y="5474822"/>
                    <a:pt x="3453180" y="5864005"/>
                    <a:pt x="2672978" y="5680503"/>
                  </a:cubicBezTo>
                  <a:cubicBezTo>
                    <a:pt x="1892776" y="5497001"/>
                    <a:pt x="394575" y="3786941"/>
                    <a:pt x="136428" y="2842493"/>
                  </a:cubicBezTo>
                  <a:close/>
                </a:path>
              </a:pathLst>
            </a:custGeom>
            <a:noFill/>
            <a:ln w="28575" cap="flat" cmpd="sng" algn="ctr">
              <a:solidFill>
                <a:srgbClr val="8A1CCD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E8C9A33F-2362-0A0A-AF5B-06032CEE303D}"/>
              </a:ext>
            </a:extLst>
          </p:cNvPr>
          <p:cNvSpPr txBox="1"/>
          <p:nvPr/>
        </p:nvSpPr>
        <p:spPr>
          <a:xfrm>
            <a:off x="6432235" y="1803728"/>
            <a:ext cx="49452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좌측의 그림은</a:t>
            </a:r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개의 특정 </a:t>
            </a:r>
            <a:r>
              <a:rPr lang="en-US" altLang="ko-KR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 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선택하여 </a:t>
            </a:r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등고선을 그린 모습</a:t>
            </a:r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특정 </a:t>
            </a:r>
            <a:r>
              <a:rPr lang="en-US" altLang="ko-KR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Depth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는</a:t>
            </a:r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parameter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로 설정</a:t>
            </a:r>
            <a:endParaRPr lang="en-US" altLang="ko-KR" sz="24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7978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C5497-C444-5544-80BC-4D2E3488B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parameter</a:t>
            </a:r>
            <a:r>
              <a:rPr lang="ko-KR" altLang="en-US" dirty="0"/>
              <a:t> 설정 및 </a:t>
            </a:r>
            <a:r>
              <a:rPr lang="en-US" altLang="ko-KR" dirty="0"/>
              <a:t>edge </a:t>
            </a:r>
            <a:r>
              <a:rPr lang="ko-KR" altLang="en-US" dirty="0"/>
              <a:t>지우기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261C10-C3B1-62D5-B1C2-2BEF62458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06" r="28808"/>
          <a:stretch/>
        </p:blipFill>
        <p:spPr>
          <a:xfrm>
            <a:off x="272374" y="1158198"/>
            <a:ext cx="5223754" cy="554539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B2F4BA1C-BBE9-D0C3-1281-DEA1A8085627}"/>
              </a:ext>
            </a:extLst>
          </p:cNvPr>
          <p:cNvSpPr/>
          <p:nvPr/>
        </p:nvSpPr>
        <p:spPr>
          <a:xfrm>
            <a:off x="1679509" y="2211355"/>
            <a:ext cx="802434" cy="849086"/>
          </a:xfrm>
          <a:prstGeom prst="ellipse">
            <a:avLst/>
          </a:prstGeom>
          <a:noFill/>
          <a:ln w="28575" cap="flat" cmpd="sng" algn="ctr">
            <a:solidFill>
              <a:srgbClr val="FA970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25A4FB6-F406-B77C-F1CB-E7C4C30C6658}"/>
              </a:ext>
            </a:extLst>
          </p:cNvPr>
          <p:cNvSpPr/>
          <p:nvPr/>
        </p:nvSpPr>
        <p:spPr>
          <a:xfrm>
            <a:off x="3427444" y="4850716"/>
            <a:ext cx="802434" cy="849086"/>
          </a:xfrm>
          <a:prstGeom prst="ellipse">
            <a:avLst/>
          </a:prstGeom>
          <a:noFill/>
          <a:ln w="28575" cap="flat" cmpd="sng" algn="ctr">
            <a:solidFill>
              <a:srgbClr val="FA970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16CDF4-B71B-D4E3-24CC-BC60E23F65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06" r="28808"/>
          <a:stretch/>
        </p:blipFill>
        <p:spPr>
          <a:xfrm>
            <a:off x="5773738" y="1158198"/>
            <a:ext cx="5223754" cy="5545390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53C073A-1239-7C31-70D7-EA8E3B1DE7CF}"/>
              </a:ext>
            </a:extLst>
          </p:cNvPr>
          <p:cNvSpPr/>
          <p:nvPr/>
        </p:nvSpPr>
        <p:spPr>
          <a:xfrm>
            <a:off x="7438650" y="1628189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B802E1E-964A-99D8-6355-1D49F45F501D}"/>
              </a:ext>
            </a:extLst>
          </p:cNvPr>
          <p:cNvSpPr/>
          <p:nvPr/>
        </p:nvSpPr>
        <p:spPr>
          <a:xfrm rot="18609445">
            <a:off x="6934024" y="1880117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267EEF6-CDA5-F009-8708-8C5DFB555B7D}"/>
              </a:ext>
            </a:extLst>
          </p:cNvPr>
          <p:cNvSpPr/>
          <p:nvPr/>
        </p:nvSpPr>
        <p:spPr>
          <a:xfrm rot="3139011">
            <a:off x="7947126" y="1873136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5031E67-256A-C3E8-821D-E7580702B299}"/>
              </a:ext>
            </a:extLst>
          </p:cNvPr>
          <p:cNvSpPr/>
          <p:nvPr/>
        </p:nvSpPr>
        <p:spPr>
          <a:xfrm rot="15121902">
            <a:off x="6850341" y="2444216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682FDBF-AC71-817F-BF08-78F40BF0E838}"/>
              </a:ext>
            </a:extLst>
          </p:cNvPr>
          <p:cNvSpPr/>
          <p:nvPr/>
        </p:nvSpPr>
        <p:spPr>
          <a:xfrm rot="7915980">
            <a:off x="7838775" y="2810803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07D03F-D973-C473-21DC-5C40267C5874}"/>
              </a:ext>
            </a:extLst>
          </p:cNvPr>
          <p:cNvSpPr/>
          <p:nvPr/>
        </p:nvSpPr>
        <p:spPr>
          <a:xfrm rot="11191659">
            <a:off x="7351390" y="2879719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5A5BF7C-39FD-2C8D-53D8-2DC15F86640E}"/>
              </a:ext>
            </a:extLst>
          </p:cNvPr>
          <p:cNvSpPr/>
          <p:nvPr/>
        </p:nvSpPr>
        <p:spPr>
          <a:xfrm rot="8953851">
            <a:off x="8807262" y="4346507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1B53EEB8-696F-CE1E-8E20-E66EE2BB6362}"/>
              </a:ext>
            </a:extLst>
          </p:cNvPr>
          <p:cNvSpPr/>
          <p:nvPr/>
        </p:nvSpPr>
        <p:spPr>
          <a:xfrm rot="7217791">
            <a:off x="8665845" y="4656973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8CEBB4A-E5E9-67D7-5C26-7485DC69EBA0}"/>
              </a:ext>
            </a:extLst>
          </p:cNvPr>
          <p:cNvSpPr/>
          <p:nvPr/>
        </p:nvSpPr>
        <p:spPr>
          <a:xfrm rot="4355270">
            <a:off x="9763238" y="4743033"/>
            <a:ext cx="305759" cy="695478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AD26832-C584-4FB1-D235-E73A34F4A8E4}"/>
              </a:ext>
            </a:extLst>
          </p:cNvPr>
          <p:cNvSpPr/>
          <p:nvPr/>
        </p:nvSpPr>
        <p:spPr>
          <a:xfrm rot="3586104">
            <a:off x="8481103" y="3818449"/>
            <a:ext cx="455377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B123804-D8C4-36DF-EA0A-9F7860DB4209}"/>
              </a:ext>
            </a:extLst>
          </p:cNvPr>
          <p:cNvSpPr/>
          <p:nvPr/>
        </p:nvSpPr>
        <p:spPr>
          <a:xfrm rot="2100363">
            <a:off x="8875934" y="5414751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E8F520-AE09-FC5A-654D-1266D7157B26}"/>
              </a:ext>
            </a:extLst>
          </p:cNvPr>
          <p:cNvSpPr/>
          <p:nvPr/>
        </p:nvSpPr>
        <p:spPr>
          <a:xfrm rot="10025007">
            <a:off x="9343339" y="5512910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A765EF9-32AE-F051-EC3E-C628338B8BB5}"/>
              </a:ext>
            </a:extLst>
          </p:cNvPr>
          <p:cNvSpPr/>
          <p:nvPr/>
        </p:nvSpPr>
        <p:spPr>
          <a:xfrm rot="7912908">
            <a:off x="9734361" y="5207674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606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C5497-C444-5544-80BC-4D2E3488B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클러스터 추출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261C10-C3B1-62D5-B1C2-2BEF62458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06" r="28808"/>
          <a:stretch/>
        </p:blipFill>
        <p:spPr>
          <a:xfrm>
            <a:off x="272374" y="1158198"/>
            <a:ext cx="5223754" cy="554539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B2F4BA1C-BBE9-D0C3-1281-DEA1A8085627}"/>
              </a:ext>
            </a:extLst>
          </p:cNvPr>
          <p:cNvSpPr/>
          <p:nvPr/>
        </p:nvSpPr>
        <p:spPr>
          <a:xfrm>
            <a:off x="1679509" y="2211355"/>
            <a:ext cx="802434" cy="849086"/>
          </a:xfrm>
          <a:prstGeom prst="ellipse">
            <a:avLst/>
          </a:prstGeom>
          <a:noFill/>
          <a:ln w="28575" cap="flat" cmpd="sng" algn="ctr">
            <a:solidFill>
              <a:srgbClr val="FA970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25A4FB6-F406-B77C-F1CB-E7C4C30C6658}"/>
              </a:ext>
            </a:extLst>
          </p:cNvPr>
          <p:cNvSpPr/>
          <p:nvPr/>
        </p:nvSpPr>
        <p:spPr>
          <a:xfrm>
            <a:off x="3427444" y="4850716"/>
            <a:ext cx="802434" cy="849086"/>
          </a:xfrm>
          <a:prstGeom prst="ellipse">
            <a:avLst/>
          </a:prstGeom>
          <a:noFill/>
          <a:ln w="28575" cap="flat" cmpd="sng" algn="ctr">
            <a:solidFill>
              <a:srgbClr val="FA970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16CDF4-B71B-D4E3-24CC-BC60E23F65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06" r="28808"/>
          <a:stretch/>
        </p:blipFill>
        <p:spPr>
          <a:xfrm>
            <a:off x="5773738" y="1158198"/>
            <a:ext cx="5223754" cy="5545390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53C073A-1239-7C31-70D7-EA8E3B1DE7CF}"/>
              </a:ext>
            </a:extLst>
          </p:cNvPr>
          <p:cNvSpPr/>
          <p:nvPr/>
        </p:nvSpPr>
        <p:spPr>
          <a:xfrm>
            <a:off x="7438650" y="1628189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B802E1E-964A-99D8-6355-1D49F45F501D}"/>
              </a:ext>
            </a:extLst>
          </p:cNvPr>
          <p:cNvSpPr/>
          <p:nvPr/>
        </p:nvSpPr>
        <p:spPr>
          <a:xfrm rot="18609445">
            <a:off x="6934024" y="1880117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267EEF6-CDA5-F009-8708-8C5DFB555B7D}"/>
              </a:ext>
            </a:extLst>
          </p:cNvPr>
          <p:cNvSpPr/>
          <p:nvPr/>
        </p:nvSpPr>
        <p:spPr>
          <a:xfrm rot="3139011">
            <a:off x="7947126" y="1873136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5031E67-256A-C3E8-821D-E7580702B299}"/>
              </a:ext>
            </a:extLst>
          </p:cNvPr>
          <p:cNvSpPr/>
          <p:nvPr/>
        </p:nvSpPr>
        <p:spPr>
          <a:xfrm rot="15121902">
            <a:off x="6850341" y="2444216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682FDBF-AC71-817F-BF08-78F40BF0E838}"/>
              </a:ext>
            </a:extLst>
          </p:cNvPr>
          <p:cNvSpPr/>
          <p:nvPr/>
        </p:nvSpPr>
        <p:spPr>
          <a:xfrm rot="7915980">
            <a:off x="7838775" y="2810803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07D03F-D973-C473-21DC-5C40267C5874}"/>
              </a:ext>
            </a:extLst>
          </p:cNvPr>
          <p:cNvSpPr/>
          <p:nvPr/>
        </p:nvSpPr>
        <p:spPr>
          <a:xfrm rot="11191659">
            <a:off x="7351390" y="2879719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5A5BF7C-39FD-2C8D-53D8-2DC15F86640E}"/>
              </a:ext>
            </a:extLst>
          </p:cNvPr>
          <p:cNvSpPr/>
          <p:nvPr/>
        </p:nvSpPr>
        <p:spPr>
          <a:xfrm rot="8953851">
            <a:off x="8807262" y="4346507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1B53EEB8-696F-CE1E-8E20-E66EE2BB6362}"/>
              </a:ext>
            </a:extLst>
          </p:cNvPr>
          <p:cNvSpPr/>
          <p:nvPr/>
        </p:nvSpPr>
        <p:spPr>
          <a:xfrm rot="7217791">
            <a:off x="8665845" y="4656973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8CEBB4A-E5E9-67D7-5C26-7485DC69EBA0}"/>
              </a:ext>
            </a:extLst>
          </p:cNvPr>
          <p:cNvSpPr/>
          <p:nvPr/>
        </p:nvSpPr>
        <p:spPr>
          <a:xfrm rot="4355270">
            <a:off x="9763238" y="4743033"/>
            <a:ext cx="305759" cy="695478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AD26832-C584-4FB1-D235-E73A34F4A8E4}"/>
              </a:ext>
            </a:extLst>
          </p:cNvPr>
          <p:cNvSpPr/>
          <p:nvPr/>
        </p:nvSpPr>
        <p:spPr>
          <a:xfrm rot="3586104">
            <a:off x="8481103" y="3818449"/>
            <a:ext cx="455377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B123804-D8C4-36DF-EA0A-9F7860DB4209}"/>
              </a:ext>
            </a:extLst>
          </p:cNvPr>
          <p:cNvSpPr/>
          <p:nvPr/>
        </p:nvSpPr>
        <p:spPr>
          <a:xfrm rot="2100363">
            <a:off x="8875934" y="5414751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9E8F520-AE09-FC5A-654D-1266D7157B26}"/>
              </a:ext>
            </a:extLst>
          </p:cNvPr>
          <p:cNvSpPr/>
          <p:nvPr/>
        </p:nvSpPr>
        <p:spPr>
          <a:xfrm rot="10025007">
            <a:off x="9343339" y="5512910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A765EF9-32AE-F051-EC3E-C628338B8BB5}"/>
              </a:ext>
            </a:extLst>
          </p:cNvPr>
          <p:cNvSpPr/>
          <p:nvPr/>
        </p:nvSpPr>
        <p:spPr>
          <a:xfrm rot="7912908">
            <a:off x="9734361" y="5207674"/>
            <a:ext cx="305759" cy="662474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537CBF-8C2F-B9BF-AADA-D5A1C14E6149}"/>
              </a:ext>
            </a:extLst>
          </p:cNvPr>
          <p:cNvSpPr/>
          <p:nvPr/>
        </p:nvSpPr>
        <p:spPr>
          <a:xfrm>
            <a:off x="7277253" y="1041134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1CBFF0-F3EA-936A-C922-851B996092BC}"/>
              </a:ext>
            </a:extLst>
          </p:cNvPr>
          <p:cNvSpPr/>
          <p:nvPr/>
        </p:nvSpPr>
        <p:spPr>
          <a:xfrm>
            <a:off x="8275245" y="1553590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EA314D-1827-ED4D-B32C-E4F583EF1CCB}"/>
              </a:ext>
            </a:extLst>
          </p:cNvPr>
          <p:cNvSpPr/>
          <p:nvPr/>
        </p:nvSpPr>
        <p:spPr>
          <a:xfrm>
            <a:off x="6342944" y="1479299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73E845F-1DED-B93F-946D-B1C5A4F87A97}"/>
              </a:ext>
            </a:extLst>
          </p:cNvPr>
          <p:cNvSpPr/>
          <p:nvPr/>
        </p:nvSpPr>
        <p:spPr>
          <a:xfrm>
            <a:off x="6049090" y="2541013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BF4DB0-5899-AFAE-FF07-9093CDB7FC66}"/>
              </a:ext>
            </a:extLst>
          </p:cNvPr>
          <p:cNvSpPr/>
          <p:nvPr/>
        </p:nvSpPr>
        <p:spPr>
          <a:xfrm>
            <a:off x="7262972" y="2312425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0866363-C8E3-4121-0C52-3F583290ABDC}"/>
              </a:ext>
            </a:extLst>
          </p:cNvPr>
          <p:cNvSpPr/>
          <p:nvPr/>
        </p:nvSpPr>
        <p:spPr>
          <a:xfrm>
            <a:off x="9006377" y="4924291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678CD2-B99C-3441-F48E-774EC4B896BC}"/>
              </a:ext>
            </a:extLst>
          </p:cNvPr>
          <p:cNvSpPr/>
          <p:nvPr/>
        </p:nvSpPr>
        <p:spPr>
          <a:xfrm>
            <a:off x="10160560" y="4557010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2DBB654-AA87-0048-097B-C53499724BA7}"/>
              </a:ext>
            </a:extLst>
          </p:cNvPr>
          <p:cNvSpPr/>
          <p:nvPr/>
        </p:nvSpPr>
        <p:spPr>
          <a:xfrm>
            <a:off x="8310738" y="5920739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7637217-7E72-B086-FBD5-897576375551}"/>
              </a:ext>
            </a:extLst>
          </p:cNvPr>
          <p:cNvSpPr/>
          <p:nvPr/>
        </p:nvSpPr>
        <p:spPr>
          <a:xfrm>
            <a:off x="10044106" y="5561303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D763AC-116E-C338-A875-FFF2E1BD2501}"/>
              </a:ext>
            </a:extLst>
          </p:cNvPr>
          <p:cNvSpPr/>
          <p:nvPr/>
        </p:nvSpPr>
        <p:spPr>
          <a:xfrm>
            <a:off x="9311873" y="6134028"/>
            <a:ext cx="628551" cy="646946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85AEF3-E644-5C23-4872-F3790C619152}"/>
              </a:ext>
            </a:extLst>
          </p:cNvPr>
          <p:cNvSpPr/>
          <p:nvPr/>
        </p:nvSpPr>
        <p:spPr>
          <a:xfrm>
            <a:off x="7083462" y="2965727"/>
            <a:ext cx="4072651" cy="2818052"/>
          </a:xfrm>
          <a:custGeom>
            <a:avLst/>
            <a:gdLst>
              <a:gd name="connsiteX0" fmla="*/ 0 w 4048796"/>
              <a:gd name="connsiteY0" fmla="*/ 0 h 2640769"/>
              <a:gd name="connsiteX1" fmla="*/ 4048796 w 4048796"/>
              <a:gd name="connsiteY1" fmla="*/ 0 h 2640769"/>
              <a:gd name="connsiteX2" fmla="*/ 4048796 w 4048796"/>
              <a:gd name="connsiteY2" fmla="*/ 2640769 h 2640769"/>
              <a:gd name="connsiteX3" fmla="*/ 0 w 4048796"/>
              <a:gd name="connsiteY3" fmla="*/ 2640769 h 2640769"/>
              <a:gd name="connsiteX4" fmla="*/ 0 w 4048796"/>
              <a:gd name="connsiteY4" fmla="*/ 0 h 2640769"/>
              <a:gd name="connsiteX0" fmla="*/ 0 w 4048796"/>
              <a:gd name="connsiteY0" fmla="*/ 0 h 2640769"/>
              <a:gd name="connsiteX1" fmla="*/ 4048796 w 4048796"/>
              <a:gd name="connsiteY1" fmla="*/ 0 h 2640769"/>
              <a:gd name="connsiteX2" fmla="*/ 2331964 w 4048796"/>
              <a:gd name="connsiteY2" fmla="*/ 1698377 h 2640769"/>
              <a:gd name="connsiteX3" fmla="*/ 0 w 4048796"/>
              <a:gd name="connsiteY3" fmla="*/ 2640769 h 2640769"/>
              <a:gd name="connsiteX4" fmla="*/ 0 w 4048796"/>
              <a:gd name="connsiteY4" fmla="*/ 0 h 2640769"/>
              <a:gd name="connsiteX0" fmla="*/ 0 w 4048796"/>
              <a:gd name="connsiteY0" fmla="*/ 0 h 2640769"/>
              <a:gd name="connsiteX1" fmla="*/ 4048796 w 4048796"/>
              <a:gd name="connsiteY1" fmla="*/ 0 h 2640769"/>
              <a:gd name="connsiteX2" fmla="*/ 2331964 w 4048796"/>
              <a:gd name="connsiteY2" fmla="*/ 1707707 h 2640769"/>
              <a:gd name="connsiteX3" fmla="*/ 0 w 4048796"/>
              <a:gd name="connsiteY3" fmla="*/ 2640769 h 2640769"/>
              <a:gd name="connsiteX4" fmla="*/ 0 w 4048796"/>
              <a:gd name="connsiteY4" fmla="*/ 0 h 2640769"/>
              <a:gd name="connsiteX0" fmla="*/ 0 w 4048796"/>
              <a:gd name="connsiteY0" fmla="*/ 0 h 2640769"/>
              <a:gd name="connsiteX1" fmla="*/ 4048796 w 4048796"/>
              <a:gd name="connsiteY1" fmla="*/ 0 h 2640769"/>
              <a:gd name="connsiteX2" fmla="*/ 2331964 w 4048796"/>
              <a:gd name="connsiteY2" fmla="*/ 1707707 h 2640769"/>
              <a:gd name="connsiteX3" fmla="*/ 0 w 4048796"/>
              <a:gd name="connsiteY3" fmla="*/ 2640769 h 2640769"/>
              <a:gd name="connsiteX4" fmla="*/ 0 w 4048796"/>
              <a:gd name="connsiteY4" fmla="*/ 0 h 2640769"/>
              <a:gd name="connsiteX0" fmla="*/ 0 w 4048796"/>
              <a:gd name="connsiteY0" fmla="*/ 0 h 2640769"/>
              <a:gd name="connsiteX1" fmla="*/ 4048796 w 4048796"/>
              <a:gd name="connsiteY1" fmla="*/ 0 h 2640769"/>
              <a:gd name="connsiteX2" fmla="*/ 2238130 w 4048796"/>
              <a:gd name="connsiteY2" fmla="*/ 1661054 h 2640769"/>
              <a:gd name="connsiteX3" fmla="*/ 0 w 4048796"/>
              <a:gd name="connsiteY3" fmla="*/ 2640769 h 2640769"/>
              <a:gd name="connsiteX4" fmla="*/ 0 w 4048796"/>
              <a:gd name="connsiteY4" fmla="*/ 0 h 2640769"/>
              <a:gd name="connsiteX0" fmla="*/ 0 w 4048796"/>
              <a:gd name="connsiteY0" fmla="*/ 0 h 2724745"/>
              <a:gd name="connsiteX1" fmla="*/ 4048796 w 4048796"/>
              <a:gd name="connsiteY1" fmla="*/ 0 h 2724745"/>
              <a:gd name="connsiteX2" fmla="*/ 2238130 w 4048796"/>
              <a:gd name="connsiteY2" fmla="*/ 1661054 h 2724745"/>
              <a:gd name="connsiteX3" fmla="*/ 112601 w 4048796"/>
              <a:gd name="connsiteY3" fmla="*/ 2724745 h 2724745"/>
              <a:gd name="connsiteX4" fmla="*/ 0 w 4048796"/>
              <a:gd name="connsiteY4" fmla="*/ 0 h 2724745"/>
              <a:gd name="connsiteX0" fmla="*/ 46918 w 3936195"/>
              <a:gd name="connsiteY0" fmla="*/ 307910 h 2724745"/>
              <a:gd name="connsiteX1" fmla="*/ 3936195 w 3936195"/>
              <a:gd name="connsiteY1" fmla="*/ 0 h 2724745"/>
              <a:gd name="connsiteX2" fmla="*/ 2125529 w 3936195"/>
              <a:gd name="connsiteY2" fmla="*/ 1661054 h 2724745"/>
              <a:gd name="connsiteX3" fmla="*/ 0 w 3936195"/>
              <a:gd name="connsiteY3" fmla="*/ 2724745 h 2724745"/>
              <a:gd name="connsiteX4" fmla="*/ 46918 w 3936195"/>
              <a:gd name="connsiteY4" fmla="*/ 307910 h 2724745"/>
              <a:gd name="connsiteX0" fmla="*/ 46918 w 3936195"/>
              <a:gd name="connsiteY0" fmla="*/ 307910 h 2724745"/>
              <a:gd name="connsiteX1" fmla="*/ 3936195 w 3936195"/>
              <a:gd name="connsiteY1" fmla="*/ 0 h 2724745"/>
              <a:gd name="connsiteX2" fmla="*/ 2125529 w 3936195"/>
              <a:gd name="connsiteY2" fmla="*/ 1661054 h 2724745"/>
              <a:gd name="connsiteX3" fmla="*/ 0 w 3936195"/>
              <a:gd name="connsiteY3" fmla="*/ 2724745 h 2724745"/>
              <a:gd name="connsiteX4" fmla="*/ 46918 w 3936195"/>
              <a:gd name="connsiteY4" fmla="*/ 307910 h 2724745"/>
              <a:gd name="connsiteX0" fmla="*/ 46918 w 4095714"/>
              <a:gd name="connsiteY0" fmla="*/ 401216 h 2818051"/>
              <a:gd name="connsiteX1" fmla="*/ 4095714 w 4095714"/>
              <a:gd name="connsiteY1" fmla="*/ 0 h 2818051"/>
              <a:gd name="connsiteX2" fmla="*/ 2125529 w 4095714"/>
              <a:gd name="connsiteY2" fmla="*/ 1754360 h 2818051"/>
              <a:gd name="connsiteX3" fmla="*/ 0 w 4095714"/>
              <a:gd name="connsiteY3" fmla="*/ 2818051 h 2818051"/>
              <a:gd name="connsiteX4" fmla="*/ 46918 w 4095714"/>
              <a:gd name="connsiteY4" fmla="*/ 401216 h 2818051"/>
              <a:gd name="connsiteX0" fmla="*/ 46918 w 4095714"/>
              <a:gd name="connsiteY0" fmla="*/ 401216 h 2818051"/>
              <a:gd name="connsiteX1" fmla="*/ 4095714 w 4095714"/>
              <a:gd name="connsiteY1" fmla="*/ 0 h 2818051"/>
              <a:gd name="connsiteX2" fmla="*/ 2125529 w 4095714"/>
              <a:gd name="connsiteY2" fmla="*/ 1754360 h 2818051"/>
              <a:gd name="connsiteX3" fmla="*/ 0 w 4095714"/>
              <a:gd name="connsiteY3" fmla="*/ 2818051 h 2818051"/>
              <a:gd name="connsiteX4" fmla="*/ 46918 w 4095714"/>
              <a:gd name="connsiteY4" fmla="*/ 401216 h 2818051"/>
              <a:gd name="connsiteX0" fmla="*/ 46918 w 4095714"/>
              <a:gd name="connsiteY0" fmla="*/ 401216 h 2818051"/>
              <a:gd name="connsiteX1" fmla="*/ 4095714 w 4095714"/>
              <a:gd name="connsiteY1" fmla="*/ 0 h 2818051"/>
              <a:gd name="connsiteX2" fmla="*/ 2125529 w 4095714"/>
              <a:gd name="connsiteY2" fmla="*/ 1754360 h 2818051"/>
              <a:gd name="connsiteX3" fmla="*/ 0 w 4095714"/>
              <a:gd name="connsiteY3" fmla="*/ 2818051 h 2818051"/>
              <a:gd name="connsiteX4" fmla="*/ 46918 w 4095714"/>
              <a:gd name="connsiteY4" fmla="*/ 401216 h 2818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5714" h="2818051">
                <a:moveTo>
                  <a:pt x="46918" y="401216"/>
                </a:moveTo>
                <a:cubicBezTo>
                  <a:pt x="1315194" y="93306"/>
                  <a:pt x="2799288" y="195943"/>
                  <a:pt x="4095714" y="0"/>
                </a:cubicBezTo>
                <a:cubicBezTo>
                  <a:pt x="3495287" y="678093"/>
                  <a:pt x="2782257" y="1169573"/>
                  <a:pt x="2125529" y="1754360"/>
                </a:cubicBezTo>
                <a:cubicBezTo>
                  <a:pt x="1385743" y="2279985"/>
                  <a:pt x="777321" y="2507030"/>
                  <a:pt x="0" y="2818051"/>
                </a:cubicBezTo>
                <a:lnTo>
                  <a:pt x="46918" y="401216"/>
                </a:lnTo>
                <a:close/>
              </a:path>
            </a:pathLst>
          </a:cu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725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B189878E-DD65-4783-88CE-FF91DA15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Analysis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6743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AC7BDA5-D8EA-8AC3-A944-DBFB6C669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7505"/>
            <a:ext cx="12192000" cy="49029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FDB49D-E6BC-9807-4EAC-C175D02659FE}"/>
              </a:ext>
            </a:extLst>
          </p:cNvPr>
          <p:cNvSpPr txBox="1"/>
          <p:nvPr/>
        </p:nvSpPr>
        <p:spPr>
          <a:xfrm>
            <a:off x="136186" y="170358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**  </a:t>
            </a:r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assignment5 : 0.36017759516440623</a:t>
            </a:r>
          </a:p>
          <a:p>
            <a:r>
              <a: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　 assignment6 : 0.24227060919080629</a:t>
            </a:r>
          </a:p>
        </p:txBody>
      </p:sp>
    </p:spTree>
    <p:extLst>
      <p:ext uri="{BB962C8B-B14F-4D97-AF65-F5344CB8AC3E}">
        <p14:creationId xmlns:p14="http://schemas.microsoft.com/office/powerpoint/2010/main" val="32871730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85A15-9506-AF28-72BB-FB562DC6A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Strength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360355-DAF9-100C-CB65-18E1FD440CAE}"/>
              </a:ext>
            </a:extLst>
          </p:cNvPr>
          <p:cNvSpPr txBox="1"/>
          <p:nvPr/>
        </p:nvSpPr>
        <p:spPr>
          <a:xfrm>
            <a:off x="0" y="1433847"/>
            <a:ext cx="10674220" cy="3459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프로세스가 단순하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여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연산이 </a:t>
            </a:r>
            <a:r>
              <a:rPr lang="ko-KR" altLang="en-US" sz="2400" kern="1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빠르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영향성에 따른 분석을 하기에 용이하다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  <a:endParaRPr lang="en-US" altLang="ko-KR" sz="2400" kern="100" dirty="0"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3. weighted graph 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혹은 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directed graph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에도 확장하여 적용하기 쉽다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2400" kern="100" dirty="0"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4. 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가중치 변화량이 예측 가능하므로 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white box</a:t>
            </a:r>
            <a:r>
              <a:rPr lang="ko-KR" altLang="en-US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분석을 하기에 용이하다</a:t>
            </a: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17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85A15-9506-AF28-72BB-FB562DC6A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12308"/>
            <a:ext cx="10515600" cy="444289"/>
          </a:xfrm>
        </p:spPr>
        <p:txBody>
          <a:bodyPr/>
          <a:lstStyle/>
          <a:p>
            <a:r>
              <a:rPr lang="en-US" altLang="ko-KR" sz="32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Weakness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360355-DAF9-100C-CB65-18E1FD440CAE}"/>
              </a:ext>
            </a:extLst>
          </p:cNvPr>
          <p:cNvSpPr txBox="1"/>
          <p:nvPr/>
        </p:nvSpPr>
        <p:spPr>
          <a:xfrm>
            <a:off x="515938" y="1508491"/>
            <a:ext cx="10674220" cy="3459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모든 정점이 비슷한 차수를 가질 때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,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   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부정확하게 클러스터링이 될 수 있다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2.  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충분한 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density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가 보장되지 않으면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,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    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부적절하게 클러스터링이 된다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3. Parameter</a:t>
            </a:r>
            <a:r>
              <a:rPr lang="ko-KR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를 데이터에 맞도록 조정하는 작업이 필요하다</a:t>
            </a:r>
            <a:r>
              <a:rPr lang="en-US" altLang="ko-KR" sz="2400" kern="100" dirty="0"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47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B189878E-DD65-4783-88CE-FF91DA15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07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F4D3625-7E1B-48EC-ACB6-61BC8B79A425}"/>
              </a:ext>
            </a:extLst>
          </p:cNvPr>
          <p:cNvSpPr/>
          <p:nvPr/>
        </p:nvSpPr>
        <p:spPr>
          <a:xfrm>
            <a:off x="4448913" y="2267395"/>
            <a:ext cx="3294172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6000" b="1" spc="-1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2723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누가 더 영향력이 높을까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21724"/>
            <a:ext cx="1688530" cy="435885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Basic</a:t>
            </a: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Idea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5098219" cy="1090358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상단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과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중앙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비교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(degree centrality)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동일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blipFill>
                <a:blip r:embed="rId3"/>
                <a:stretch>
                  <a:fillRect b="-377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7501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누가 더 영향력이 높을까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21724"/>
            <a:ext cx="1688530" cy="435885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Basic</a:t>
            </a: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Idea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5167147" cy="2535369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상단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과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중앙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비교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(degree centrality)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동일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 그래프가 친구 관계를 나타낸 그래프라 가정한다면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?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두 사람의 영향력이 같다고 말할 수 없다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blipFill>
                <a:blip r:embed="rId3"/>
                <a:stretch>
                  <a:fillRect b="-377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908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6BDD14D3-F9D5-79B2-0D67-F0ABCC24287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5043"/>
          <a:stretch>
            <a:fillRect/>
          </a:stretch>
        </p:blipFill>
        <p:spPr>
          <a:xfrm>
            <a:off x="820738" y="1585913"/>
            <a:ext cx="4970462" cy="458628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누가 더 영향력이 높을까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4419379" y="1321724"/>
            <a:ext cx="1688530" cy="435885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Basic</a:t>
            </a: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Idea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4419379" y="1783081"/>
            <a:ext cx="5167147" cy="3238638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상단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과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 정점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중앙 붉은 색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의 비교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(degree centrality)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동일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RECALL ]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 그래프가 친구 관계를 나타낸 그래프라 가정한다면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?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두 사람의 영향력이 같다고 말할 수 없다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친구 관계의 비유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중심성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∝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유행의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시작점으로서의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전파력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/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sz="2400" b="0" i="0" smtClean="0">
                          <a:latin typeface="Cambria Math" panose="02040503050406030204" pitchFamily="18" charset="0"/>
                        </a:rPr>
                        <m:t>deg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CBCDE7B-2740-0784-8B71-5064AD687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3042" y="3043973"/>
                <a:ext cx="1989590" cy="369332"/>
              </a:xfrm>
              <a:prstGeom prst="rect">
                <a:avLst/>
              </a:prstGeom>
              <a:blipFill>
                <a:blip r:embed="rId3"/>
                <a:stretch>
                  <a:fillRect b="-377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2011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연산량</a:t>
            </a:r>
            <a:r>
              <a:rPr lang="en-US" altLang="ko-KR" dirty="0"/>
              <a:t>, </a:t>
            </a:r>
            <a:r>
              <a:rPr lang="ko-KR" altLang="en-US" dirty="0"/>
              <a:t>복잡성 개선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866554" y="1304925"/>
            <a:ext cx="5237579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기존 그래프 클러스터링 알고리즘의 문제점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866554" y="1783081"/>
            <a:ext cx="9389842" cy="3532565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대부분 많은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연산량을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요구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Maximum Clique Method(Assignment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5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Maximum Clique Program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대표적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NP Problem</a:t>
            </a: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Agglomerative Hierarchical Method(Assignment 6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이러한 유형을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Online Decremental Dynamic Connectivity Problem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이라 부르는데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,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   Dynamic Connectivity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유형의 문제들 가운데 효율적으로 구현하기 가장 어려운 문제에 속함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 [ NOTE ]</a:t>
            </a:r>
          </a:p>
          <a:p>
            <a:pPr marL="1200150" lvl="2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Dynamic Connectivity: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그래프의 형태가 변할 때 두 정점의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Connectivity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를 구하는 문제 유형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1200150" lvl="2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Decremental: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연결성을 줄이는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간선 제거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문제 유형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1200150" lvl="2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Online: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그래프 형태의 변화와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Connectivity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쿼리가 번갈아 발생하는 문제 유형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077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연산량</a:t>
            </a:r>
            <a:r>
              <a:rPr lang="en-US" altLang="ko-KR" dirty="0"/>
              <a:t>, </a:t>
            </a:r>
            <a:r>
              <a:rPr lang="ko-KR" altLang="en-US" dirty="0"/>
              <a:t>복잡성 개선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866554" y="1304925"/>
            <a:ext cx="5237579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기존 그래프 클러스터링 알고리즘의 문제점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866554" y="1783081"/>
            <a:ext cx="9040195" cy="2458425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대부분 많은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연산량을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요구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Maximum Clique Method(Assignment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5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Maximum Clique Program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대표적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NP Problem</a:t>
            </a: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Agglomerative Hierarchical Method(Assignment 6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이러한 유형을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Online Decremental Dynamic Connectivity Problem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이라 부르는데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,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   Dynamic Connectivity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유형의 문제들 가운데 효율적으로 구현하기 가장 어려운 문제에 속함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구현이 매우 복잡하여 올바르게 구현했는지 검증하는데 많은 시간과 노력이 소요됨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983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26A6C00-5117-4FF1-A244-E6550149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연산량</a:t>
            </a:r>
            <a:r>
              <a:rPr lang="en-US" altLang="ko-KR" dirty="0"/>
              <a:t>, </a:t>
            </a:r>
            <a:r>
              <a:rPr lang="ko-KR" altLang="en-US" dirty="0"/>
              <a:t>복잡성 개선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AD49C-0CD0-4F6A-A774-52E8A3572486}"/>
              </a:ext>
            </a:extLst>
          </p:cNvPr>
          <p:cNvSpPr txBox="1"/>
          <p:nvPr/>
        </p:nvSpPr>
        <p:spPr>
          <a:xfrm>
            <a:off x="866554" y="1304925"/>
            <a:ext cx="5237579" cy="452684"/>
          </a:xfrm>
          <a:prstGeom prst="rect">
            <a:avLst/>
          </a:prstGeom>
          <a:noFill/>
        </p:spPr>
        <p:txBody>
          <a:bodyPr wrap="none" lIns="0" tIns="0" rIns="72000" bIns="36000" rtlCol="0" anchor="b" anchorCtr="0">
            <a:spAutoFit/>
          </a:bodyPr>
          <a:lstStyle/>
          <a:p>
            <a:pPr marL="266700" indent="-266700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C6D6F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기존 그래프 클러스터링 알고리즘의 문제점</a:t>
            </a:r>
            <a:endParaRPr lang="ko-KR" altLang="en-US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C6D6F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5B41C-DC9B-4E5A-9933-13CE6D708FFF}"/>
              </a:ext>
            </a:extLst>
          </p:cNvPr>
          <p:cNvSpPr txBox="1"/>
          <p:nvPr/>
        </p:nvSpPr>
        <p:spPr>
          <a:xfrm>
            <a:off x="866554" y="1783081"/>
            <a:ext cx="9040195" cy="2933363"/>
          </a:xfrm>
          <a:prstGeom prst="rect">
            <a:avLst/>
          </a:prstGeom>
          <a:noFill/>
        </p:spPr>
        <p:txBody>
          <a:bodyPr wrap="none" lIns="288000" tIns="3600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대부분 많은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연산량을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요구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Maximum Clique Method(Assignment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5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Maximum Clique Program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은 대표적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NP Problem</a:t>
            </a:r>
          </a:p>
          <a:p>
            <a:pPr marL="742950" lvl="1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Agglomerative Hierarchical Method(Assignment 6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이러한 유형을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Online Decremental Dynamic Connectivity Problem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이라 부르는데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,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   Dynamic Connectivity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유형의 문제들 가운데 효율적으로 구현하기 가장 어려운 문제에 속함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구현이 매우 복잡하여 올바르게 구현했는지 검증하는데 많은 시간과 노력이 소요됨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2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=&gt; </a:t>
            </a:r>
            <a:r>
              <a:rPr lang="en-US" altLang="ko-KR" sz="2000" u="sng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Agenda:</a:t>
            </a:r>
            <a:r>
              <a:rPr lang="ko-KR" altLang="en-US" sz="2000" u="sng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직관적 구현</a:t>
            </a:r>
            <a:r>
              <a:rPr lang="en-US" altLang="ko-KR" sz="2000" u="sng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, </a:t>
            </a:r>
            <a:r>
              <a:rPr lang="ko-KR" altLang="en-US" sz="2000" u="sng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828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적은 수행 시간에 동작하는 알고리즘</a:t>
            </a:r>
            <a:endParaRPr lang="en-US" altLang="ko-KR" sz="2000" u="sng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828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8114566"/>
      </p:ext>
    </p:extLst>
  </p:cSld>
  <p:clrMapOvr>
    <a:masterClrMapping/>
  </p:clrMapOvr>
</p:sld>
</file>

<file path=ppt/theme/theme1.xml><?xml version="1.0" encoding="utf-8"?>
<a:theme xmlns:a="http://schemas.openxmlformats.org/drawingml/2006/main" name="연세대학교 표준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984</Words>
  <Application>Microsoft Office PowerPoint</Application>
  <PresentationFormat>와이드스크린</PresentationFormat>
  <Paragraphs>150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KoPub돋움체 Bold</vt:lpstr>
      <vt:lpstr>맑은 고딕</vt:lpstr>
      <vt:lpstr>Wingdings</vt:lpstr>
      <vt:lpstr>Cambria Math</vt:lpstr>
      <vt:lpstr>KoPub돋움체 Medium</vt:lpstr>
      <vt:lpstr>Arial</vt:lpstr>
      <vt:lpstr>연세대학교 표준 템플릿</vt:lpstr>
      <vt:lpstr>FBC(Friend Based Clustering)</vt:lpstr>
      <vt:lpstr>PowerPoint 프레젠테이션</vt:lpstr>
      <vt:lpstr>Introduction</vt:lpstr>
      <vt:lpstr>누가 더 영향력이 높을까?</vt:lpstr>
      <vt:lpstr>누가 더 영향력이 높을까?</vt:lpstr>
      <vt:lpstr>누가 더 영향력이 높을까?</vt:lpstr>
      <vt:lpstr>연산량, 복잡성 개선 목표</vt:lpstr>
      <vt:lpstr>연산량, 복잡성 개선 목표</vt:lpstr>
      <vt:lpstr>연산량, 복잡성 개선 목표</vt:lpstr>
      <vt:lpstr>Approach</vt:lpstr>
      <vt:lpstr>영향력 계산</vt:lpstr>
      <vt:lpstr>영향력 계산</vt:lpstr>
      <vt:lpstr>영향력 계산</vt:lpstr>
      <vt:lpstr>영향력 계산</vt:lpstr>
      <vt:lpstr>영향력 지표로서의 Depth</vt:lpstr>
      <vt:lpstr>Methodology</vt:lpstr>
      <vt:lpstr>PowerPoint 프레젠테이션</vt:lpstr>
      <vt:lpstr>Depth 변화 도식</vt:lpstr>
      <vt:lpstr>Depth 변화 도식</vt:lpstr>
      <vt:lpstr>Depth 변화 도식</vt:lpstr>
      <vt:lpstr>Depth 변화 도식</vt:lpstr>
      <vt:lpstr>클러스터링</vt:lpstr>
      <vt:lpstr>등고선을 이용한 Depth의 표현</vt:lpstr>
      <vt:lpstr>parameter 설정 및 edge 지우기</vt:lpstr>
      <vt:lpstr>클러스터 추출</vt:lpstr>
      <vt:lpstr>Analysis</vt:lpstr>
      <vt:lpstr>PowerPoint 프레젠테이션</vt:lpstr>
      <vt:lpstr>Strength</vt:lpstr>
      <vt:lpstr>Weakness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영규</dc:creator>
  <cp:lastModifiedBy>배재익</cp:lastModifiedBy>
  <cp:revision>69</cp:revision>
  <dcterms:created xsi:type="dcterms:W3CDTF">2020-12-07T01:21:38Z</dcterms:created>
  <dcterms:modified xsi:type="dcterms:W3CDTF">2022-12-06T00:26:46Z</dcterms:modified>
</cp:coreProperties>
</file>

<file path=docProps/thumbnail.jpeg>
</file>